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99" r:id="rId3"/>
    <p:sldId id="261" r:id="rId4"/>
    <p:sldId id="262" r:id="rId5"/>
    <p:sldId id="263" r:id="rId6"/>
    <p:sldId id="286" r:id="rId7"/>
    <p:sldId id="316" r:id="rId8"/>
    <p:sldId id="288" r:id="rId9"/>
    <p:sldId id="285" r:id="rId10"/>
    <p:sldId id="287" r:id="rId11"/>
    <p:sldId id="310" r:id="rId12"/>
    <p:sldId id="309" r:id="rId13"/>
    <p:sldId id="290" r:id="rId14"/>
    <p:sldId id="291" r:id="rId15"/>
    <p:sldId id="307" r:id="rId16"/>
    <p:sldId id="274" r:id="rId17"/>
    <p:sldId id="313" r:id="rId18"/>
    <p:sldId id="267" r:id="rId19"/>
    <p:sldId id="312" r:id="rId20"/>
    <p:sldId id="305"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F16794-742C-435D-A3AB-98B0C932CF55}">
          <p14:sldIdLst>
            <p14:sldId id="259"/>
            <p14:sldId id="299"/>
            <p14:sldId id="261"/>
            <p14:sldId id="262"/>
            <p14:sldId id="263"/>
          </p14:sldIdLst>
        </p14:section>
        <p14:section name="Legal name change" id="{84FF9853-5FA8-40A5-9FA8-7A4E75E39A1B}">
          <p14:sldIdLst>
            <p14:sldId id="286"/>
            <p14:sldId id="316"/>
            <p14:sldId id="288"/>
            <p14:sldId id="285"/>
            <p14:sldId id="287"/>
            <p14:sldId id="310"/>
            <p14:sldId id="309"/>
          </p14:sldIdLst>
        </p14:section>
        <p14:section name="Stories with media consent" id="{43B52F70-E6D3-4957-9995-56EF19DDB95B}">
          <p14:sldIdLst>
            <p14:sldId id="290"/>
            <p14:sldId id="291"/>
            <p14:sldId id="307"/>
          </p14:sldIdLst>
        </p14:section>
        <p14:section name="Reverting to former name" id="{89EF4D63-D9FB-4D95-A55D-D27D076D0F17}">
          <p14:sldIdLst>
            <p14:sldId id="274"/>
            <p14:sldId id="313"/>
          </p14:sldIdLst>
        </p14:section>
        <p14:section name="Married name change" id="{D6F10AF2-D533-4CFE-804A-E1EEE21752D8}">
          <p14:sldIdLst>
            <p14:sldId id="267"/>
            <p14:sldId id="312"/>
          </p14:sldIdLst>
        </p14:section>
        <p14:section name="Need more?" id="{A43931D5-3532-41CF-932C-E9CE5EF666AE}">
          <p14:sldIdLst>
            <p14:sldId id="305"/>
          </p14:sldIdLst>
        </p14:section>
      </p14:sectionLst>
    </p:ext>
    <p:ext uri="{EFAFB233-063F-42B5-8137-9DF3F51BA10A}">
      <p15:sldGuideLst xmlns:p15="http://schemas.microsoft.com/office/powerpoint/2012/main">
        <p15:guide id="1" orient="horz" pos="576" userDrawn="1">
          <p15:clr>
            <a:srgbClr val="A4A3A4"/>
          </p15:clr>
        </p15:guide>
        <p15:guide id="2" pos="43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 Dennis" initials="GD" lastIdx="1" clrIdx="0">
    <p:extLst>
      <p:ext uri="{19B8F6BF-5375-455C-9EA6-DF929625EA0E}">
        <p15:presenceInfo xmlns:p15="http://schemas.microsoft.com/office/powerpoint/2012/main" userId="10c049c7f86de2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7"/>
    <a:srgbClr val="00ADE2"/>
    <a:srgbClr val="9966FF"/>
    <a:srgbClr val="009ADA"/>
    <a:srgbClr val="BDD73C"/>
    <a:srgbClr val="6EC3EB"/>
    <a:srgbClr val="0066FF"/>
    <a:srgbClr val="FF99FF"/>
    <a:srgbClr val="FC8C8C"/>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29" autoAdjust="0"/>
  </p:normalViewPr>
  <p:slideViewPr>
    <p:cSldViewPr showGuides="1">
      <p:cViewPr varScale="1">
        <p:scale>
          <a:sx n="87" d="100"/>
          <a:sy n="87" d="100"/>
        </p:scale>
        <p:origin x="738" y="54"/>
      </p:cViewPr>
      <p:guideLst>
        <p:guide orient="horz" pos="576"/>
        <p:guide pos="4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5" d="100"/>
          <a:sy n="65" d="100"/>
        </p:scale>
        <p:origin x="2565"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L:\GEN'S%20FILES\ENC%20AU\Misc\ENC%20Survey\2013\ENC%20AU%20Survey%202013%20data%20tabl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AppData\Local\Temp\Rar$DIa612.10534\Australian%20Name%20Change%20Survey.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P:\GEN'S%20FILES\ENC%20AU\Misc\ENC%20Survey\2019\2019%20Married%20table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P:\GEN'S%20FILES\ENC%20AU\Misc\ENC%20Survey\Survey%20all%20year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P:\GEN'S%20FILES\ENC%20AU\Misc\ENC%20Survey\2019\2019%20legal%20name%20change%20tabl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P:\GEN'S%20FILES\ENC%20AU\Misc\ENC%20Survey\2019\2019%20legal%20name%20change%20table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P:\GEN'S%20FILES\ENC%20AU\Misc\ENC%20Survey\2019\2019%20legal%20name%20change%20table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P:\GEN'S%20FILES\ENC%20AU\Misc\ENC%20Survey\2019\2019%20legal%20name%20change%20table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P:\GEN'S%20FILES\ENC%20AU\Misc\ENC%20Survey\2019\2019%20legal%20name%20change%20tabl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'Q2 Gender'!$K$6</c:f>
              <c:strCache>
                <c:ptCount val="1"/>
                <c:pt idx="0">
                  <c:v>Male</c:v>
                </c:pt>
              </c:strCache>
            </c:strRef>
          </c:tx>
          <c:spPr>
            <a:solidFill>
              <a:schemeClr val="accent5"/>
            </a:solidFill>
            <a:ln>
              <a:noFill/>
            </a:ln>
            <a:effectLst/>
          </c:spPr>
          <c:invertIfNegative val="0"/>
          <c:cat>
            <c:numRef>
              <c:f>'Q2 Gender'!$J$7:$J$9</c:f>
              <c:numCache>
                <c:formatCode>General</c:formatCode>
                <c:ptCount val="3"/>
                <c:pt idx="0">
                  <c:v>2012</c:v>
                </c:pt>
                <c:pt idx="1">
                  <c:v>2014</c:v>
                </c:pt>
                <c:pt idx="2">
                  <c:v>2019</c:v>
                </c:pt>
              </c:numCache>
            </c:numRef>
          </c:cat>
          <c:val>
            <c:numRef>
              <c:f>'Q2 Gender'!$K$7:$K$9</c:f>
              <c:numCache>
                <c:formatCode>General</c:formatCode>
                <c:ptCount val="3"/>
                <c:pt idx="0">
                  <c:v>6.7</c:v>
                </c:pt>
                <c:pt idx="1">
                  <c:v>4</c:v>
                </c:pt>
                <c:pt idx="2">
                  <c:v>13</c:v>
                </c:pt>
              </c:numCache>
            </c:numRef>
          </c:val>
          <c:extLst>
            <c:ext xmlns:c16="http://schemas.microsoft.com/office/drawing/2014/chart" uri="{C3380CC4-5D6E-409C-BE32-E72D297353CC}">
              <c16:uniqueId val="{00000000-4F0D-48C5-BA54-0A7FFD76D043}"/>
            </c:ext>
          </c:extLst>
        </c:ser>
        <c:ser>
          <c:idx val="1"/>
          <c:order val="1"/>
          <c:tx>
            <c:strRef>
              <c:f>'Q2 Gender'!$L$6</c:f>
              <c:strCache>
                <c:ptCount val="1"/>
                <c:pt idx="0">
                  <c:v>Female</c:v>
                </c:pt>
              </c:strCache>
            </c:strRef>
          </c:tx>
          <c:spPr>
            <a:solidFill>
              <a:srgbClr val="FFFF97"/>
            </a:solidFill>
            <a:ln>
              <a:noFill/>
            </a:ln>
            <a:effectLst/>
          </c:spPr>
          <c:invertIfNegative val="0"/>
          <c:cat>
            <c:numRef>
              <c:f>'Q2 Gender'!$J$7:$J$9</c:f>
              <c:numCache>
                <c:formatCode>General</c:formatCode>
                <c:ptCount val="3"/>
                <c:pt idx="0">
                  <c:v>2012</c:v>
                </c:pt>
                <c:pt idx="1">
                  <c:v>2014</c:v>
                </c:pt>
                <c:pt idx="2">
                  <c:v>2019</c:v>
                </c:pt>
              </c:numCache>
            </c:numRef>
          </c:cat>
          <c:val>
            <c:numRef>
              <c:f>'Q2 Gender'!$L$7:$L$9</c:f>
              <c:numCache>
                <c:formatCode>General</c:formatCode>
                <c:ptCount val="3"/>
                <c:pt idx="0">
                  <c:v>93.3</c:v>
                </c:pt>
                <c:pt idx="1">
                  <c:v>96</c:v>
                </c:pt>
                <c:pt idx="2">
                  <c:v>85</c:v>
                </c:pt>
              </c:numCache>
            </c:numRef>
          </c:val>
          <c:extLst>
            <c:ext xmlns:c16="http://schemas.microsoft.com/office/drawing/2014/chart" uri="{C3380CC4-5D6E-409C-BE32-E72D297353CC}">
              <c16:uniqueId val="{00000001-4F0D-48C5-BA54-0A7FFD76D043}"/>
            </c:ext>
          </c:extLst>
        </c:ser>
        <c:ser>
          <c:idx val="2"/>
          <c:order val="2"/>
          <c:tx>
            <c:strRef>
              <c:f>'Q2 Gender'!$M$6</c:f>
              <c:strCache>
                <c:ptCount val="1"/>
                <c:pt idx="0">
                  <c:v>Non binary</c:v>
                </c:pt>
              </c:strCache>
            </c:strRef>
          </c:tx>
          <c:spPr>
            <a:solidFill>
              <a:schemeClr val="accent4"/>
            </a:solidFill>
            <a:ln>
              <a:noFill/>
            </a:ln>
            <a:effectLst/>
          </c:spPr>
          <c:invertIfNegative val="0"/>
          <c:cat>
            <c:numRef>
              <c:f>'Q2 Gender'!$J$7:$J$9</c:f>
              <c:numCache>
                <c:formatCode>General</c:formatCode>
                <c:ptCount val="3"/>
                <c:pt idx="0">
                  <c:v>2012</c:v>
                </c:pt>
                <c:pt idx="1">
                  <c:v>2014</c:v>
                </c:pt>
                <c:pt idx="2">
                  <c:v>2019</c:v>
                </c:pt>
              </c:numCache>
            </c:numRef>
          </c:cat>
          <c:val>
            <c:numRef>
              <c:f>'Q2 Gender'!$M$7:$M$9</c:f>
              <c:numCache>
                <c:formatCode>General</c:formatCode>
                <c:ptCount val="3"/>
                <c:pt idx="2">
                  <c:v>2</c:v>
                </c:pt>
              </c:numCache>
            </c:numRef>
          </c:val>
          <c:extLst>
            <c:ext xmlns:c16="http://schemas.microsoft.com/office/drawing/2014/chart" uri="{C3380CC4-5D6E-409C-BE32-E72D297353CC}">
              <c16:uniqueId val="{00000002-4F0D-48C5-BA54-0A7FFD76D043}"/>
            </c:ext>
          </c:extLst>
        </c:ser>
        <c:dLbls>
          <c:showLegendKey val="0"/>
          <c:showVal val="0"/>
          <c:showCatName val="0"/>
          <c:showSerName val="0"/>
          <c:showPercent val="0"/>
          <c:showBubbleSize val="0"/>
        </c:dLbls>
        <c:gapWidth val="150"/>
        <c:overlap val="100"/>
        <c:axId val="911424943"/>
        <c:axId val="880995327"/>
      </c:barChart>
      <c:catAx>
        <c:axId val="91142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0995327"/>
        <c:crosses val="autoZero"/>
        <c:auto val="1"/>
        <c:lblAlgn val="ctr"/>
        <c:lblOffset val="100"/>
        <c:noMultiLvlLbl val="0"/>
      </c:catAx>
      <c:valAx>
        <c:axId val="880995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424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'Type by gender'!$H$31</c:f>
              <c:strCache>
                <c:ptCount val="1"/>
                <c:pt idx="0">
                  <c:v>Female</c:v>
                </c:pt>
              </c:strCache>
            </c:strRef>
          </c:tx>
          <c:spPr>
            <a:solidFill>
              <a:srgbClr val="FFFF97"/>
            </a:solidFill>
            <a:ln>
              <a:noFill/>
            </a:ln>
            <a:effectLst/>
          </c:spPr>
          <c:invertIfNegative val="0"/>
          <c:cat>
            <c:strRef>
              <c:f>'Type by gender'!$I$30:$K$30</c:f>
              <c:strCache>
                <c:ptCount val="3"/>
                <c:pt idx="0">
                  <c:v>Marriage</c:v>
                </c:pt>
                <c:pt idx="1">
                  <c:v>Divorce/revert</c:v>
                </c:pt>
                <c:pt idx="2">
                  <c:v>Legal NC</c:v>
                </c:pt>
              </c:strCache>
            </c:strRef>
          </c:cat>
          <c:val>
            <c:numRef>
              <c:f>'Type by gender'!$I$31:$K$31</c:f>
              <c:numCache>
                <c:formatCode>0%</c:formatCode>
                <c:ptCount val="3"/>
                <c:pt idx="0">
                  <c:v>0.97662337662337662</c:v>
                </c:pt>
                <c:pt idx="1">
                  <c:v>0.97368421052631582</c:v>
                </c:pt>
                <c:pt idx="2">
                  <c:v>0.63157894736842102</c:v>
                </c:pt>
              </c:numCache>
            </c:numRef>
          </c:val>
          <c:extLst>
            <c:ext xmlns:c16="http://schemas.microsoft.com/office/drawing/2014/chart" uri="{C3380CC4-5D6E-409C-BE32-E72D297353CC}">
              <c16:uniqueId val="{00000000-BE32-475E-AC92-B3A45009ABE0}"/>
            </c:ext>
          </c:extLst>
        </c:ser>
        <c:ser>
          <c:idx val="1"/>
          <c:order val="1"/>
          <c:tx>
            <c:strRef>
              <c:f>'Type by gender'!$H$32</c:f>
              <c:strCache>
                <c:ptCount val="1"/>
                <c:pt idx="0">
                  <c:v>Male</c:v>
                </c:pt>
              </c:strCache>
            </c:strRef>
          </c:tx>
          <c:spPr>
            <a:solidFill>
              <a:schemeClr val="accent5"/>
            </a:solidFill>
            <a:ln>
              <a:noFill/>
            </a:ln>
            <a:effectLst/>
          </c:spPr>
          <c:invertIfNegative val="0"/>
          <c:cat>
            <c:strRef>
              <c:f>'Type by gender'!$I$30:$K$30</c:f>
              <c:strCache>
                <c:ptCount val="3"/>
                <c:pt idx="0">
                  <c:v>Marriage</c:v>
                </c:pt>
                <c:pt idx="1">
                  <c:v>Divorce/revert</c:v>
                </c:pt>
                <c:pt idx="2">
                  <c:v>Legal NC</c:v>
                </c:pt>
              </c:strCache>
            </c:strRef>
          </c:cat>
          <c:val>
            <c:numRef>
              <c:f>'Type by gender'!$I$32:$K$32</c:f>
              <c:numCache>
                <c:formatCode>0%</c:formatCode>
                <c:ptCount val="3"/>
                <c:pt idx="0">
                  <c:v>2.3376623376623377E-2</c:v>
                </c:pt>
                <c:pt idx="1">
                  <c:v>2.6315789473684209E-2</c:v>
                </c:pt>
                <c:pt idx="2">
                  <c:v>0.36842105263157893</c:v>
                </c:pt>
              </c:numCache>
            </c:numRef>
          </c:val>
          <c:extLst>
            <c:ext xmlns:c16="http://schemas.microsoft.com/office/drawing/2014/chart" uri="{C3380CC4-5D6E-409C-BE32-E72D297353CC}">
              <c16:uniqueId val="{00000001-BE32-475E-AC92-B3A45009ABE0}"/>
            </c:ext>
          </c:extLst>
        </c:ser>
        <c:dLbls>
          <c:showLegendKey val="0"/>
          <c:showVal val="0"/>
          <c:showCatName val="0"/>
          <c:showSerName val="0"/>
          <c:showPercent val="0"/>
          <c:showBubbleSize val="0"/>
        </c:dLbls>
        <c:gapWidth val="150"/>
        <c:overlap val="100"/>
        <c:axId val="901634655"/>
        <c:axId val="1033317471"/>
      </c:barChart>
      <c:catAx>
        <c:axId val="901634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317471"/>
        <c:crosses val="autoZero"/>
        <c:auto val="1"/>
        <c:lblAlgn val="ctr"/>
        <c:lblOffset val="100"/>
        <c:noMultiLvlLbl val="0"/>
      </c:catAx>
      <c:valAx>
        <c:axId val="10333174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1634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'NC by age'!$E$80</c:f>
              <c:strCache>
                <c:ptCount val="1"/>
                <c:pt idx="0">
                  <c:v>Marriage</c:v>
                </c:pt>
              </c:strCache>
            </c:strRef>
          </c:tx>
          <c:spPr>
            <a:solidFill>
              <a:schemeClr val="accent5"/>
            </a:solidFill>
            <a:ln>
              <a:noFill/>
            </a:ln>
            <a:effectLst/>
          </c:spPr>
          <c:invertIfNegative val="0"/>
          <c:cat>
            <c:strRef>
              <c:f>'NC by age'!$D$81:$D$88</c:f>
              <c:strCache>
                <c:ptCount val="8"/>
                <c:pt idx="0">
                  <c:v>&gt;17</c:v>
                </c:pt>
                <c:pt idx="1">
                  <c:v>18-24</c:v>
                </c:pt>
                <c:pt idx="2">
                  <c:v>25-29</c:v>
                </c:pt>
                <c:pt idx="3">
                  <c:v>30-34</c:v>
                </c:pt>
                <c:pt idx="4">
                  <c:v>35-39</c:v>
                </c:pt>
                <c:pt idx="5">
                  <c:v>40-49</c:v>
                </c:pt>
                <c:pt idx="6">
                  <c:v>50-59</c:v>
                </c:pt>
                <c:pt idx="7">
                  <c:v>60+</c:v>
                </c:pt>
              </c:strCache>
            </c:strRef>
          </c:cat>
          <c:val>
            <c:numRef>
              <c:f>'NC by age'!$E$81:$E$88</c:f>
              <c:numCache>
                <c:formatCode>0%</c:formatCode>
                <c:ptCount val="8"/>
                <c:pt idx="0">
                  <c:v>1.3089005235602095E-3</c:v>
                </c:pt>
                <c:pt idx="1">
                  <c:v>4.8429319371727751E-2</c:v>
                </c:pt>
                <c:pt idx="2">
                  <c:v>0.29973821989528798</c:v>
                </c:pt>
                <c:pt idx="3">
                  <c:v>0.33115183246073299</c:v>
                </c:pt>
                <c:pt idx="4">
                  <c:v>0.15445026178010471</c:v>
                </c:pt>
                <c:pt idx="5">
                  <c:v>0.10078534031413612</c:v>
                </c:pt>
                <c:pt idx="6">
                  <c:v>4.8429319371727751E-2</c:v>
                </c:pt>
                <c:pt idx="7">
                  <c:v>1.5706806282722512E-2</c:v>
                </c:pt>
              </c:numCache>
            </c:numRef>
          </c:val>
          <c:extLst>
            <c:ext xmlns:c16="http://schemas.microsoft.com/office/drawing/2014/chart" uri="{C3380CC4-5D6E-409C-BE32-E72D297353CC}">
              <c16:uniqueId val="{00000000-79E3-4A39-8A8E-6998DB499194}"/>
            </c:ext>
          </c:extLst>
        </c:ser>
        <c:ser>
          <c:idx val="1"/>
          <c:order val="1"/>
          <c:tx>
            <c:strRef>
              <c:f>'NC by age'!$F$80</c:f>
              <c:strCache>
                <c:ptCount val="1"/>
                <c:pt idx="0">
                  <c:v>Div/Revert</c:v>
                </c:pt>
              </c:strCache>
            </c:strRef>
          </c:tx>
          <c:spPr>
            <a:solidFill>
              <a:srgbClr val="FFFF00"/>
            </a:solidFill>
            <a:ln>
              <a:noFill/>
            </a:ln>
            <a:effectLst/>
          </c:spPr>
          <c:invertIfNegative val="0"/>
          <c:cat>
            <c:strRef>
              <c:f>'NC by age'!$D$81:$D$88</c:f>
              <c:strCache>
                <c:ptCount val="8"/>
                <c:pt idx="0">
                  <c:v>&gt;17</c:v>
                </c:pt>
                <c:pt idx="1">
                  <c:v>18-24</c:v>
                </c:pt>
                <c:pt idx="2">
                  <c:v>25-29</c:v>
                </c:pt>
                <c:pt idx="3">
                  <c:v>30-34</c:v>
                </c:pt>
                <c:pt idx="4">
                  <c:v>35-39</c:v>
                </c:pt>
                <c:pt idx="5">
                  <c:v>40-49</c:v>
                </c:pt>
                <c:pt idx="6">
                  <c:v>50-59</c:v>
                </c:pt>
                <c:pt idx="7">
                  <c:v>60+</c:v>
                </c:pt>
              </c:strCache>
            </c:strRef>
          </c:cat>
          <c:val>
            <c:numRef>
              <c:f>'NC by age'!$F$81:$F$88</c:f>
              <c:numCache>
                <c:formatCode>0%</c:formatCode>
                <c:ptCount val="8"/>
                <c:pt idx="0">
                  <c:v>0</c:v>
                </c:pt>
                <c:pt idx="1">
                  <c:v>1.7699115044247787E-2</c:v>
                </c:pt>
                <c:pt idx="2">
                  <c:v>3.5398230088495575E-2</c:v>
                </c:pt>
                <c:pt idx="3">
                  <c:v>8.2595870206489674E-2</c:v>
                </c:pt>
                <c:pt idx="4">
                  <c:v>0.10324483775811209</c:v>
                </c:pt>
                <c:pt idx="5">
                  <c:v>0.3775811209439528</c:v>
                </c:pt>
                <c:pt idx="6">
                  <c:v>0.28613569321533922</c:v>
                </c:pt>
                <c:pt idx="7">
                  <c:v>9.7345132743362831E-2</c:v>
                </c:pt>
              </c:numCache>
            </c:numRef>
          </c:val>
          <c:extLst>
            <c:ext xmlns:c16="http://schemas.microsoft.com/office/drawing/2014/chart" uri="{C3380CC4-5D6E-409C-BE32-E72D297353CC}">
              <c16:uniqueId val="{00000001-79E3-4A39-8A8E-6998DB499194}"/>
            </c:ext>
          </c:extLst>
        </c:ser>
        <c:ser>
          <c:idx val="2"/>
          <c:order val="2"/>
          <c:tx>
            <c:strRef>
              <c:f>'NC by age'!$G$80</c:f>
              <c:strCache>
                <c:ptCount val="1"/>
                <c:pt idx="0">
                  <c:v>Legal NC</c:v>
                </c:pt>
              </c:strCache>
            </c:strRef>
          </c:tx>
          <c:spPr>
            <a:solidFill>
              <a:schemeClr val="tx2"/>
            </a:solidFill>
            <a:ln>
              <a:noFill/>
            </a:ln>
            <a:effectLst/>
          </c:spPr>
          <c:invertIfNegative val="0"/>
          <c:cat>
            <c:strRef>
              <c:f>'NC by age'!$D$81:$D$88</c:f>
              <c:strCache>
                <c:ptCount val="8"/>
                <c:pt idx="0">
                  <c:v>&gt;17</c:v>
                </c:pt>
                <c:pt idx="1">
                  <c:v>18-24</c:v>
                </c:pt>
                <c:pt idx="2">
                  <c:v>25-29</c:v>
                </c:pt>
                <c:pt idx="3">
                  <c:v>30-34</c:v>
                </c:pt>
                <c:pt idx="4">
                  <c:v>35-39</c:v>
                </c:pt>
                <c:pt idx="5">
                  <c:v>40-49</c:v>
                </c:pt>
                <c:pt idx="6">
                  <c:v>50-59</c:v>
                </c:pt>
                <c:pt idx="7">
                  <c:v>60+</c:v>
                </c:pt>
              </c:strCache>
            </c:strRef>
          </c:cat>
          <c:val>
            <c:numRef>
              <c:f>'NC by age'!$G$81:$G$88</c:f>
              <c:numCache>
                <c:formatCode>0%</c:formatCode>
                <c:ptCount val="8"/>
                <c:pt idx="0">
                  <c:v>3.255813953488372E-2</c:v>
                </c:pt>
                <c:pt idx="1">
                  <c:v>0.11627906976744186</c:v>
                </c:pt>
                <c:pt idx="2">
                  <c:v>0.12093023255813953</c:v>
                </c:pt>
                <c:pt idx="3">
                  <c:v>0.14883720930232558</c:v>
                </c:pt>
                <c:pt idx="4">
                  <c:v>0.11162790697674418</c:v>
                </c:pt>
                <c:pt idx="5">
                  <c:v>0.24651162790697675</c:v>
                </c:pt>
                <c:pt idx="6">
                  <c:v>0.15348837209302327</c:v>
                </c:pt>
                <c:pt idx="7">
                  <c:v>6.9767441860465115E-2</c:v>
                </c:pt>
              </c:numCache>
            </c:numRef>
          </c:val>
          <c:extLst>
            <c:ext xmlns:c16="http://schemas.microsoft.com/office/drawing/2014/chart" uri="{C3380CC4-5D6E-409C-BE32-E72D297353CC}">
              <c16:uniqueId val="{00000002-79E3-4A39-8A8E-6998DB499194}"/>
            </c:ext>
          </c:extLst>
        </c:ser>
        <c:dLbls>
          <c:showLegendKey val="0"/>
          <c:showVal val="0"/>
          <c:showCatName val="0"/>
          <c:showSerName val="0"/>
          <c:showPercent val="0"/>
          <c:showBubbleSize val="0"/>
        </c:dLbls>
        <c:gapWidth val="219"/>
        <c:overlap val="-27"/>
        <c:axId val="1147521215"/>
        <c:axId val="951979663"/>
      </c:barChart>
      <c:catAx>
        <c:axId val="114752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979663"/>
        <c:crosses val="autoZero"/>
        <c:auto val="1"/>
        <c:lblAlgn val="ctr"/>
        <c:lblOffset val="100"/>
        <c:noMultiLvlLbl val="0"/>
      </c:catAx>
      <c:valAx>
        <c:axId val="951979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752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66FF"/>
            </a:solidFill>
          </c:spPr>
          <c:dPt>
            <c:idx val="0"/>
            <c:bubble3D val="0"/>
            <c:spPr>
              <a:solidFill>
                <a:srgbClr val="FF66FF"/>
              </a:solidFill>
              <a:ln w="19050">
                <a:solidFill>
                  <a:schemeClr val="lt1"/>
                </a:solidFill>
              </a:ln>
              <a:effectLst/>
            </c:spPr>
            <c:extLst>
              <c:ext xmlns:c16="http://schemas.microsoft.com/office/drawing/2014/chart" uri="{C3380CC4-5D6E-409C-BE32-E72D297353CC}">
                <c16:uniqueId val="{00000001-FCCC-4306-B20B-EADD27B719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CCC-4306-B20B-EADD27B719C8}"/>
              </c:ext>
            </c:extLst>
          </c:dPt>
          <c:cat>
            <c:strRef>
              <c:f>'LNC gender'!$C$6:$C$7</c:f>
              <c:strCache>
                <c:ptCount val="2"/>
                <c:pt idx="0">
                  <c:v>Female</c:v>
                </c:pt>
                <c:pt idx="1">
                  <c:v>Male</c:v>
                </c:pt>
              </c:strCache>
            </c:strRef>
          </c:cat>
          <c:val>
            <c:numRef>
              <c:f>'LNC gender'!$D$6:$D$7</c:f>
              <c:numCache>
                <c:formatCode>0%</c:formatCode>
                <c:ptCount val="2"/>
                <c:pt idx="0">
                  <c:v>0.58064516129032262</c:v>
                </c:pt>
                <c:pt idx="1">
                  <c:v>0.41935483870967744</c:v>
                </c:pt>
              </c:numCache>
            </c:numRef>
          </c:val>
          <c:extLst>
            <c:ext xmlns:c16="http://schemas.microsoft.com/office/drawing/2014/chart" uri="{C3380CC4-5D6E-409C-BE32-E72D297353CC}">
              <c16:uniqueId val="{00000004-FCCC-4306-B20B-EADD27B719C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85296587926509182"/>
          <c:y val="0.32881466438471224"/>
          <c:w val="0.11024471205805154"/>
          <c:h val="0.210702898514567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'LNC age'!$C$16:$C$21</c:f>
              <c:strCache>
                <c:ptCount val="6"/>
                <c:pt idx="0">
                  <c:v>&gt;17</c:v>
                </c:pt>
                <c:pt idx="1">
                  <c:v>18-29</c:v>
                </c:pt>
                <c:pt idx="2">
                  <c:v>30-39</c:v>
                </c:pt>
                <c:pt idx="3">
                  <c:v>40-49</c:v>
                </c:pt>
                <c:pt idx="4">
                  <c:v>50-59</c:v>
                </c:pt>
                <c:pt idx="5">
                  <c:v>60+</c:v>
                </c:pt>
              </c:strCache>
            </c:strRef>
          </c:cat>
          <c:val>
            <c:numRef>
              <c:f>'LNC age'!$D$16:$D$21</c:f>
              <c:numCache>
                <c:formatCode>0%</c:formatCode>
                <c:ptCount val="6"/>
                <c:pt idx="0">
                  <c:v>4.5045045045045043E-2</c:v>
                </c:pt>
                <c:pt idx="1">
                  <c:v>0.22972972972972971</c:v>
                </c:pt>
                <c:pt idx="2">
                  <c:v>0.23423423423423423</c:v>
                </c:pt>
                <c:pt idx="3">
                  <c:v>0.2072072072072072</c:v>
                </c:pt>
                <c:pt idx="4">
                  <c:v>0.2072072072072072</c:v>
                </c:pt>
                <c:pt idx="5">
                  <c:v>7.6576576576576572E-2</c:v>
                </c:pt>
              </c:numCache>
            </c:numRef>
          </c:val>
          <c:extLst>
            <c:ext xmlns:c16="http://schemas.microsoft.com/office/drawing/2014/chart" uri="{C3380CC4-5D6E-409C-BE32-E72D297353CC}">
              <c16:uniqueId val="{00000000-ED6E-4D8D-B2D6-734FC0D2DF1B}"/>
            </c:ext>
          </c:extLst>
        </c:ser>
        <c:dLbls>
          <c:showLegendKey val="0"/>
          <c:showVal val="0"/>
          <c:showCatName val="0"/>
          <c:showSerName val="0"/>
          <c:showPercent val="0"/>
          <c:showBubbleSize val="0"/>
        </c:dLbls>
        <c:gapWidth val="219"/>
        <c:overlap val="-27"/>
        <c:axId val="1849772944"/>
        <c:axId val="1531813280"/>
      </c:barChart>
      <c:catAx>
        <c:axId val="184977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1813280"/>
        <c:crosses val="autoZero"/>
        <c:auto val="1"/>
        <c:lblAlgn val="ctr"/>
        <c:lblOffset val="100"/>
        <c:noMultiLvlLbl val="0"/>
      </c:catAx>
      <c:valAx>
        <c:axId val="153181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9772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t>Legal</a:t>
            </a:r>
            <a:r>
              <a:rPr lang="en-AU" b="1" baseline="0" dirty="0"/>
              <a:t> Name Change: What best describes your situation?</a:t>
            </a:r>
            <a:endParaRPr lang="en-AU" b="1" dirty="0"/>
          </a:p>
        </c:rich>
      </c:tx>
      <c:layout>
        <c:manualLayout>
          <c:xMode val="edge"/>
          <c:yMode val="edge"/>
          <c:x val="0.18246943217463668"/>
          <c:y val="5.240251547019921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154823634850523E-2"/>
          <c:y val="5.0513035445633354E-2"/>
          <c:w val="0.9158451763651495"/>
          <c:h val="0.75331193489784531"/>
        </c:manualLayout>
      </c:layout>
      <c:barChart>
        <c:barDir val="col"/>
        <c:grouping val="clustered"/>
        <c:varyColors val="0"/>
        <c:ser>
          <c:idx val="0"/>
          <c:order val="0"/>
          <c:tx>
            <c:strRef>
              <c:f>'LLC why'!$C$4</c:f>
              <c:strCache>
                <c:ptCount val="1"/>
                <c:pt idx="0">
                  <c:v>%</c:v>
                </c:pt>
              </c:strCache>
            </c:strRef>
          </c:tx>
          <c:spPr>
            <a:solidFill>
              <a:schemeClr val="accent1"/>
            </a:solidFill>
            <a:ln>
              <a:noFill/>
            </a:ln>
            <a:effectLst/>
          </c:spPr>
          <c:invertIfNegative val="0"/>
          <c:cat>
            <c:strRef>
              <c:f>'LLC why'!$B$5:$B$12</c:f>
              <c:strCache>
                <c:ptCount val="8"/>
                <c:pt idx="0">
                  <c:v>I am joining of affirming my place within a family</c:v>
                </c:pt>
                <c:pt idx="1">
                  <c:v>I am formalising the name I am commonly known by</c:v>
                </c:pt>
                <c:pt idx="2">
                  <c:v>I didn’t like my name</c:v>
                </c:pt>
                <c:pt idx="3">
                  <c:v>I no longer want to be considered part of a family</c:v>
                </c:pt>
                <c:pt idx="4">
                  <c:v>I am simplifying my name</c:v>
                </c:pt>
                <c:pt idx="5">
                  <c:v>Transgender /  name does not suit gender</c:v>
                </c:pt>
                <c:pt idx="6">
                  <c:v>I am westernising my name</c:v>
                </c:pt>
                <c:pt idx="7">
                  <c:v>Other</c:v>
                </c:pt>
              </c:strCache>
            </c:strRef>
          </c:cat>
          <c:val>
            <c:numRef>
              <c:f>'LLC why'!$C$5:$C$12</c:f>
              <c:numCache>
                <c:formatCode>0%</c:formatCode>
                <c:ptCount val="8"/>
                <c:pt idx="0">
                  <c:v>0.22580645161290322</c:v>
                </c:pt>
                <c:pt idx="1">
                  <c:v>0.1889400921658986</c:v>
                </c:pt>
                <c:pt idx="2">
                  <c:v>0.11981566820276497</c:v>
                </c:pt>
                <c:pt idx="3">
                  <c:v>9.6774193548387094E-2</c:v>
                </c:pt>
                <c:pt idx="4">
                  <c:v>6.9124423963133647E-2</c:v>
                </c:pt>
                <c:pt idx="5">
                  <c:v>6.4516129032258063E-2</c:v>
                </c:pt>
                <c:pt idx="6">
                  <c:v>3.6866359447004608E-2</c:v>
                </c:pt>
                <c:pt idx="7">
                  <c:v>0.19815668202764977</c:v>
                </c:pt>
              </c:numCache>
            </c:numRef>
          </c:val>
          <c:extLst>
            <c:ext xmlns:c16="http://schemas.microsoft.com/office/drawing/2014/chart" uri="{C3380CC4-5D6E-409C-BE32-E72D297353CC}">
              <c16:uniqueId val="{00000000-F57C-4528-91FC-9185A8782A97}"/>
            </c:ext>
          </c:extLst>
        </c:ser>
        <c:dLbls>
          <c:showLegendKey val="0"/>
          <c:showVal val="0"/>
          <c:showCatName val="0"/>
          <c:showSerName val="0"/>
          <c:showPercent val="0"/>
          <c:showBubbleSize val="0"/>
        </c:dLbls>
        <c:gapWidth val="219"/>
        <c:overlap val="-27"/>
        <c:axId val="843302191"/>
        <c:axId val="878074975"/>
      </c:barChart>
      <c:catAx>
        <c:axId val="84330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074975"/>
        <c:crosses val="autoZero"/>
        <c:auto val="1"/>
        <c:lblAlgn val="ctr"/>
        <c:lblOffset val="100"/>
        <c:noMultiLvlLbl val="0"/>
      </c:catAx>
      <c:valAx>
        <c:axId val="878074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302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'LNC which names'!$C$5:$C$11</c:f>
              <c:strCache>
                <c:ptCount val="7"/>
                <c:pt idx="0">
                  <c:v>Surname</c:v>
                </c:pt>
                <c:pt idx="1">
                  <c:v>First &amp; middle</c:v>
                </c:pt>
                <c:pt idx="2">
                  <c:v>First name</c:v>
                </c:pt>
                <c:pt idx="3">
                  <c:v>All names</c:v>
                </c:pt>
                <c:pt idx="4">
                  <c:v>First &amp; surname</c:v>
                </c:pt>
                <c:pt idx="5">
                  <c:v>Middle &amp; surname</c:v>
                </c:pt>
                <c:pt idx="6">
                  <c:v>Middle name</c:v>
                </c:pt>
              </c:strCache>
            </c:strRef>
          </c:cat>
          <c:val>
            <c:numRef>
              <c:f>'LNC which names'!$D$5:$D$11</c:f>
              <c:numCache>
                <c:formatCode>0%</c:formatCode>
                <c:ptCount val="7"/>
                <c:pt idx="0">
                  <c:v>0.35784313725490197</c:v>
                </c:pt>
                <c:pt idx="1">
                  <c:v>0.17156862745098039</c:v>
                </c:pt>
                <c:pt idx="2">
                  <c:v>0.16176470588235295</c:v>
                </c:pt>
                <c:pt idx="3">
                  <c:v>0.11764705882352941</c:v>
                </c:pt>
                <c:pt idx="4">
                  <c:v>8.8235294117647065E-2</c:v>
                </c:pt>
                <c:pt idx="5">
                  <c:v>7.3529411764705885E-2</c:v>
                </c:pt>
                <c:pt idx="6">
                  <c:v>2.9411764705882353E-2</c:v>
                </c:pt>
              </c:numCache>
            </c:numRef>
          </c:val>
          <c:extLst>
            <c:ext xmlns:c16="http://schemas.microsoft.com/office/drawing/2014/chart" uri="{C3380CC4-5D6E-409C-BE32-E72D297353CC}">
              <c16:uniqueId val="{00000000-520B-433D-9DAE-839608B70891}"/>
            </c:ext>
          </c:extLst>
        </c:ser>
        <c:dLbls>
          <c:showLegendKey val="0"/>
          <c:showVal val="0"/>
          <c:showCatName val="0"/>
          <c:showSerName val="0"/>
          <c:showPercent val="0"/>
          <c:showBubbleSize val="0"/>
        </c:dLbls>
        <c:gapWidth val="219"/>
        <c:overlap val="-27"/>
        <c:axId val="1477434128"/>
        <c:axId val="1537260432"/>
      </c:barChart>
      <c:catAx>
        <c:axId val="14774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7260432"/>
        <c:crosses val="autoZero"/>
        <c:auto val="1"/>
        <c:lblAlgn val="ctr"/>
        <c:lblOffset val="100"/>
        <c:noMultiLvlLbl val="0"/>
      </c:catAx>
      <c:valAx>
        <c:axId val="1537260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743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How do you feel since changing names?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'All feelings'!$D$7</c:f>
              <c:strCache>
                <c:ptCount val="1"/>
                <c:pt idx="0">
                  <c:v>married name change</c:v>
                </c:pt>
              </c:strCache>
            </c:strRef>
          </c:tx>
          <c:spPr>
            <a:solidFill>
              <a:srgbClr val="FF66FF"/>
            </a:solidFill>
            <a:ln>
              <a:noFill/>
            </a:ln>
            <a:effectLst/>
          </c:spPr>
          <c:invertIfNegative val="0"/>
          <c:cat>
            <c:strRef>
              <c:f>'All feelings'!$C$8:$C$11</c:f>
              <c:strCache>
                <c:ptCount val="4"/>
                <c:pt idx="0">
                  <c:v>More confident</c:v>
                </c:pt>
                <c:pt idx="1">
                  <c:v>Happier</c:v>
                </c:pt>
                <c:pt idx="2">
                  <c:v>Improved identity</c:v>
                </c:pt>
                <c:pt idx="3">
                  <c:v>Feel loss</c:v>
                </c:pt>
              </c:strCache>
            </c:strRef>
          </c:cat>
          <c:val>
            <c:numRef>
              <c:f>'All feelings'!$D$8:$D$11</c:f>
              <c:numCache>
                <c:formatCode>0.0</c:formatCode>
                <c:ptCount val="4"/>
                <c:pt idx="0" formatCode="General">
                  <c:v>2.8</c:v>
                </c:pt>
                <c:pt idx="1">
                  <c:v>3</c:v>
                </c:pt>
                <c:pt idx="2" formatCode="General">
                  <c:v>2.8</c:v>
                </c:pt>
                <c:pt idx="3" formatCode="General">
                  <c:v>2.9</c:v>
                </c:pt>
              </c:numCache>
            </c:numRef>
          </c:val>
          <c:extLst>
            <c:ext xmlns:c16="http://schemas.microsoft.com/office/drawing/2014/chart" uri="{C3380CC4-5D6E-409C-BE32-E72D297353CC}">
              <c16:uniqueId val="{00000000-1B21-425C-BA44-ABE72FE44FC1}"/>
            </c:ext>
          </c:extLst>
        </c:ser>
        <c:ser>
          <c:idx val="1"/>
          <c:order val="1"/>
          <c:tx>
            <c:strRef>
              <c:f>'All feelings'!$E$7</c:f>
              <c:strCache>
                <c:ptCount val="1"/>
                <c:pt idx="0">
                  <c:v>revert to former name</c:v>
                </c:pt>
              </c:strCache>
            </c:strRef>
          </c:tx>
          <c:spPr>
            <a:solidFill>
              <a:schemeClr val="accent3">
                <a:lumMod val="60000"/>
                <a:lumOff val="40000"/>
              </a:schemeClr>
            </a:solidFill>
            <a:ln>
              <a:noFill/>
            </a:ln>
            <a:effectLst/>
          </c:spPr>
          <c:invertIfNegative val="0"/>
          <c:cat>
            <c:strRef>
              <c:f>'All feelings'!$C$8:$C$11</c:f>
              <c:strCache>
                <c:ptCount val="4"/>
                <c:pt idx="0">
                  <c:v>More confident</c:v>
                </c:pt>
                <c:pt idx="1">
                  <c:v>Happier</c:v>
                </c:pt>
                <c:pt idx="2">
                  <c:v>Improved identity</c:v>
                </c:pt>
                <c:pt idx="3">
                  <c:v>Feel loss</c:v>
                </c:pt>
              </c:strCache>
            </c:strRef>
          </c:cat>
          <c:val>
            <c:numRef>
              <c:f>'All feelings'!$E$8:$E$11</c:f>
              <c:numCache>
                <c:formatCode>General</c:formatCode>
                <c:ptCount val="4"/>
                <c:pt idx="0">
                  <c:v>4.0999999999999996</c:v>
                </c:pt>
                <c:pt idx="1">
                  <c:v>4.4000000000000004</c:v>
                </c:pt>
                <c:pt idx="2">
                  <c:v>4.5</c:v>
                </c:pt>
                <c:pt idx="3">
                  <c:v>2.1</c:v>
                </c:pt>
              </c:numCache>
            </c:numRef>
          </c:val>
          <c:extLst>
            <c:ext xmlns:c16="http://schemas.microsoft.com/office/drawing/2014/chart" uri="{C3380CC4-5D6E-409C-BE32-E72D297353CC}">
              <c16:uniqueId val="{00000001-1B21-425C-BA44-ABE72FE44FC1}"/>
            </c:ext>
          </c:extLst>
        </c:ser>
        <c:ser>
          <c:idx val="2"/>
          <c:order val="2"/>
          <c:tx>
            <c:strRef>
              <c:f>'All feelings'!$F$7</c:f>
              <c:strCache>
                <c:ptCount val="1"/>
                <c:pt idx="0">
                  <c:v>legal name change</c:v>
                </c:pt>
              </c:strCache>
            </c:strRef>
          </c:tx>
          <c:spPr>
            <a:solidFill>
              <a:schemeClr val="bg1">
                <a:lumMod val="65000"/>
              </a:schemeClr>
            </a:solidFill>
            <a:ln>
              <a:noFill/>
            </a:ln>
            <a:effectLst/>
          </c:spPr>
          <c:invertIfNegative val="0"/>
          <c:cat>
            <c:strRef>
              <c:f>'All feelings'!$C$8:$C$11</c:f>
              <c:strCache>
                <c:ptCount val="4"/>
                <c:pt idx="0">
                  <c:v>More confident</c:v>
                </c:pt>
                <c:pt idx="1">
                  <c:v>Happier</c:v>
                </c:pt>
                <c:pt idx="2">
                  <c:v>Improved identity</c:v>
                </c:pt>
                <c:pt idx="3">
                  <c:v>Feel loss</c:v>
                </c:pt>
              </c:strCache>
            </c:strRef>
          </c:cat>
          <c:val>
            <c:numRef>
              <c:f>'All feelings'!$F$8:$F$11</c:f>
              <c:numCache>
                <c:formatCode>General</c:formatCode>
                <c:ptCount val="4"/>
                <c:pt idx="0">
                  <c:v>4.0999999999999996</c:v>
                </c:pt>
                <c:pt idx="1">
                  <c:v>4.4000000000000004</c:v>
                </c:pt>
                <c:pt idx="2">
                  <c:v>4.3</c:v>
                </c:pt>
                <c:pt idx="3">
                  <c:v>2.2999999999999998</c:v>
                </c:pt>
              </c:numCache>
            </c:numRef>
          </c:val>
          <c:extLst>
            <c:ext xmlns:c16="http://schemas.microsoft.com/office/drawing/2014/chart" uri="{C3380CC4-5D6E-409C-BE32-E72D297353CC}">
              <c16:uniqueId val="{00000002-1B21-425C-BA44-ABE72FE44FC1}"/>
            </c:ext>
          </c:extLst>
        </c:ser>
        <c:dLbls>
          <c:showLegendKey val="0"/>
          <c:showVal val="0"/>
          <c:showCatName val="0"/>
          <c:showSerName val="0"/>
          <c:showPercent val="0"/>
          <c:showBubbleSize val="0"/>
        </c:dLbls>
        <c:gapWidth val="219"/>
        <c:overlap val="-27"/>
        <c:axId val="1668973632"/>
        <c:axId val="1836858128"/>
      </c:barChart>
      <c:catAx>
        <c:axId val="166897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858128"/>
        <c:crosses val="autoZero"/>
        <c:auto val="1"/>
        <c:lblAlgn val="ctr"/>
        <c:lblOffset val="100"/>
        <c:noMultiLvlLbl val="0"/>
      </c:catAx>
      <c:valAx>
        <c:axId val="183685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897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6E04D235-1E09-4C71-8659-7F61CECA5F04}" type="slidenum">
              <a:rPr lang="en-GB" smtClean="0"/>
              <a:t>‹#›</a:t>
            </a:fld>
            <a:endParaRPr lang="en-GB"/>
          </a:p>
        </p:txBody>
      </p:sp>
    </p:spTree>
    <p:extLst>
      <p:ext uri="{BB962C8B-B14F-4D97-AF65-F5344CB8AC3E}">
        <p14:creationId xmlns:p14="http://schemas.microsoft.com/office/powerpoint/2010/main" val="1384422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9EEF04-C9E9-49EA-AEE6-E9C9003EE29F}" type="datetimeFigureOut">
              <a:rPr lang="en-GB" smtClean="0"/>
              <a:t>03/02/2020</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31A8AF0-1996-4600-B0C3-3441C8252A01}" type="slidenum">
              <a:rPr lang="en-GB" smtClean="0"/>
              <a:t>‹#›</a:t>
            </a:fld>
            <a:endParaRPr lang="en-GB"/>
          </a:p>
        </p:txBody>
      </p:sp>
    </p:spTree>
    <p:extLst>
      <p:ext uri="{BB962C8B-B14F-4D97-AF65-F5344CB8AC3E}">
        <p14:creationId xmlns:p14="http://schemas.microsoft.com/office/powerpoint/2010/main" val="228425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1A8AF0-1996-4600-B0C3-3441C8252A01}" type="slidenum">
              <a:rPr lang="en-GB" smtClean="0"/>
              <a:t>1</a:t>
            </a:fld>
            <a:endParaRPr lang="en-GB"/>
          </a:p>
        </p:txBody>
      </p:sp>
    </p:spTree>
    <p:extLst>
      <p:ext uri="{BB962C8B-B14F-4D97-AF65-F5344CB8AC3E}">
        <p14:creationId xmlns:p14="http://schemas.microsoft.com/office/powerpoint/2010/main" val="16761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1A8AF0-1996-4600-B0C3-3441C8252A01}" type="slidenum">
              <a:rPr lang="en-GB" smtClean="0"/>
              <a:t>13</a:t>
            </a:fld>
            <a:endParaRPr lang="en-GB"/>
          </a:p>
        </p:txBody>
      </p:sp>
    </p:spTree>
    <p:extLst>
      <p:ext uri="{BB962C8B-B14F-4D97-AF65-F5344CB8AC3E}">
        <p14:creationId xmlns:p14="http://schemas.microsoft.com/office/powerpoint/2010/main" val="2842084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1524000" y="6356350"/>
            <a:ext cx="1371600" cy="365125"/>
          </a:xfrm>
          <a:prstGeom prst="rect">
            <a:avLst/>
          </a:prstGeo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668" y="152400"/>
            <a:ext cx="2173345" cy="533400"/>
          </a:xfrm>
          <a:prstGeom prst="rect">
            <a:avLst/>
          </a:prstGeom>
        </p:spPr>
      </p:pic>
      <p:sp>
        <p:nvSpPr>
          <p:cNvPr id="8" name="Rectangle 7"/>
          <p:cNvSpPr/>
          <p:nvPr userDrawn="1"/>
        </p:nvSpPr>
        <p:spPr>
          <a:xfrm>
            <a:off x="152400" y="6248400"/>
            <a:ext cx="1371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587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1524000" y="6356350"/>
            <a:ext cx="1371600" cy="365125"/>
          </a:xfrm>
          <a:prstGeom prst="rect">
            <a:avLst/>
          </a:prstGeo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spTree>
    <p:extLst>
      <p:ext uri="{BB962C8B-B14F-4D97-AF65-F5344CB8AC3E}">
        <p14:creationId xmlns:p14="http://schemas.microsoft.com/office/powerpoint/2010/main" val="352299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a:xfrm>
            <a:off x="1524000" y="6356350"/>
            <a:ext cx="1371600" cy="365125"/>
          </a:xfrm>
          <a:prstGeom prst="rect">
            <a:avLst/>
          </a:prstGeo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spTree>
    <p:extLst>
      <p:ext uri="{BB962C8B-B14F-4D97-AF65-F5344CB8AC3E}">
        <p14:creationId xmlns:p14="http://schemas.microsoft.com/office/powerpoint/2010/main" val="275165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a:xfrm>
            <a:off x="1524000" y="6356350"/>
            <a:ext cx="1371600" cy="365125"/>
          </a:xfrm>
          <a:prstGeom prst="rect">
            <a:avLst/>
          </a:prstGeo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spTree>
    <p:extLst>
      <p:ext uri="{BB962C8B-B14F-4D97-AF65-F5344CB8AC3E}">
        <p14:creationId xmlns:p14="http://schemas.microsoft.com/office/powerpoint/2010/main" val="63171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a:xfrm>
            <a:off x="1524000" y="6356350"/>
            <a:ext cx="1371600" cy="365125"/>
          </a:xfrm>
          <a:prstGeom prst="rect">
            <a:avLst/>
          </a:prstGeo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76200"/>
            <a:ext cx="1126236" cy="276410"/>
          </a:xfrm>
          <a:prstGeom prst="rect">
            <a:avLst/>
          </a:prstGeom>
        </p:spPr>
      </p:pic>
    </p:spTree>
    <p:extLst>
      <p:ext uri="{BB962C8B-B14F-4D97-AF65-F5344CB8AC3E}">
        <p14:creationId xmlns:p14="http://schemas.microsoft.com/office/powerpoint/2010/main" val="120901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1524000" y="6356350"/>
            <a:ext cx="1371600" cy="365125"/>
          </a:xfrm>
          <a:prstGeom prst="rect">
            <a:avLst/>
          </a:prstGeo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76200"/>
            <a:ext cx="1126236" cy="276410"/>
          </a:xfrm>
          <a:prstGeom prst="rect">
            <a:avLst/>
          </a:prstGeom>
        </p:spPr>
      </p:pic>
    </p:spTree>
    <p:extLst>
      <p:ext uri="{BB962C8B-B14F-4D97-AF65-F5344CB8AC3E}">
        <p14:creationId xmlns:p14="http://schemas.microsoft.com/office/powerpoint/2010/main" val="234118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3"/>
          <p:cNvSpPr>
            <a:spLocks noGrp="1"/>
          </p:cNvSpPr>
          <p:nvPr>
            <p:ph type="dt" sz="half" idx="10"/>
          </p:nvPr>
        </p:nvSpPr>
        <p:spPr>
          <a:xfrm>
            <a:off x="1524000" y="6356350"/>
            <a:ext cx="1371600" cy="365125"/>
          </a:xfr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10" name="Footer Placeholder 4"/>
          <p:cNvSpPr>
            <a:spLocks noGrp="1"/>
          </p:cNvSpPr>
          <p:nvPr>
            <p:ph type="ftr" sz="quarter" idx="11"/>
          </p:nvPr>
        </p:nvSpPr>
        <p:spPr>
          <a:xfrm>
            <a:off x="3124200" y="6356350"/>
            <a:ext cx="2895600" cy="365125"/>
          </a:xfrm>
        </p:spPr>
        <p:txBody>
          <a:bodyPr/>
          <a:lstStyle/>
          <a:p>
            <a:endParaRPr lang="en-GB" dirty="0"/>
          </a:p>
        </p:txBody>
      </p:sp>
      <p:sp>
        <p:nvSpPr>
          <p:cNvPr id="11" name="Slide Number Placeholder 5"/>
          <p:cNvSpPr>
            <a:spLocks noGrp="1"/>
          </p:cNvSpPr>
          <p:nvPr>
            <p:ph type="sldNum" sz="quarter" idx="12"/>
          </p:nvPr>
        </p:nvSpPr>
        <p:spPr>
          <a:xfrm>
            <a:off x="6553200" y="6356350"/>
            <a:ext cx="2133600" cy="365125"/>
          </a:xfr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76200"/>
            <a:ext cx="1126236" cy="276410"/>
          </a:xfrm>
          <a:prstGeom prst="rect">
            <a:avLst/>
          </a:prstGeom>
        </p:spPr>
      </p:pic>
    </p:spTree>
    <p:extLst>
      <p:ext uri="{BB962C8B-B14F-4D97-AF65-F5344CB8AC3E}">
        <p14:creationId xmlns:p14="http://schemas.microsoft.com/office/powerpoint/2010/main" val="373888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3"/>
          <p:cNvSpPr>
            <a:spLocks noGrp="1"/>
          </p:cNvSpPr>
          <p:nvPr>
            <p:ph type="dt" sz="half" idx="10"/>
          </p:nvPr>
        </p:nvSpPr>
        <p:spPr>
          <a:xfrm>
            <a:off x="1524000" y="6356350"/>
            <a:ext cx="1371600" cy="365125"/>
          </a:xfr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12" name="Footer Placeholder 4"/>
          <p:cNvSpPr>
            <a:spLocks noGrp="1"/>
          </p:cNvSpPr>
          <p:nvPr>
            <p:ph type="ftr" sz="quarter" idx="11"/>
          </p:nvPr>
        </p:nvSpPr>
        <p:spPr>
          <a:xfrm>
            <a:off x="3124200" y="6356350"/>
            <a:ext cx="2895600" cy="365125"/>
          </a:xfrm>
        </p:spPr>
        <p:txBody>
          <a:bodyPr/>
          <a:lstStyle/>
          <a:p>
            <a:endParaRPr lang="en-GB" dirty="0"/>
          </a:p>
        </p:txBody>
      </p:sp>
      <p:sp>
        <p:nvSpPr>
          <p:cNvPr id="13" name="Slide Number Placeholder 5"/>
          <p:cNvSpPr>
            <a:spLocks noGrp="1"/>
          </p:cNvSpPr>
          <p:nvPr>
            <p:ph type="sldNum" sz="quarter" idx="12"/>
          </p:nvPr>
        </p:nvSpPr>
        <p:spPr>
          <a:xfrm>
            <a:off x="6553200" y="6356350"/>
            <a:ext cx="2133600" cy="365125"/>
          </a:xfr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400800"/>
            <a:ext cx="1126236" cy="276410"/>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76200"/>
            <a:ext cx="1126236" cy="276410"/>
          </a:xfrm>
          <a:prstGeom prst="rect">
            <a:avLst/>
          </a:prstGeom>
        </p:spPr>
      </p:pic>
    </p:spTree>
    <p:extLst>
      <p:ext uri="{BB962C8B-B14F-4D97-AF65-F5344CB8AC3E}">
        <p14:creationId xmlns:p14="http://schemas.microsoft.com/office/powerpoint/2010/main" val="197974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GB" sz="4400" kern="1200" dirty="0">
                <a:solidFill>
                  <a:srgbClr val="002060"/>
                </a:solidFill>
                <a:latin typeface="+mj-lt"/>
                <a:ea typeface="+mj-ea"/>
                <a:cs typeface="+mj-cs"/>
              </a:defRPr>
            </a:lvl1pPr>
          </a:lstStyle>
          <a:p>
            <a:r>
              <a:rPr lang="en-US" dirty="0"/>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76200"/>
            <a:ext cx="1126236" cy="276410"/>
          </a:xfrm>
          <a:prstGeom prst="rect">
            <a:avLst/>
          </a:prstGeom>
        </p:spPr>
      </p:pic>
      <p:sp>
        <p:nvSpPr>
          <p:cNvPr id="3" name="Rectangle 2">
            <a:extLst>
              <a:ext uri="{FF2B5EF4-FFF2-40B4-BE49-F238E27FC236}">
                <a16:creationId xmlns:a16="http://schemas.microsoft.com/office/drawing/2014/main" id="{6F512F26-A8C6-4A09-B09C-29A1392CF4D2}"/>
              </a:ext>
            </a:extLst>
          </p:cNvPr>
          <p:cNvSpPr/>
          <p:nvPr userDrawn="1"/>
        </p:nvSpPr>
        <p:spPr>
          <a:xfrm>
            <a:off x="0" y="1143000"/>
            <a:ext cx="8077200" cy="228600"/>
          </a:xfrm>
          <a:prstGeom prst="rect">
            <a:avLst/>
          </a:prstGeom>
          <a:solidFill>
            <a:srgbClr val="00A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5738110E-EA68-4234-A70B-0D5914CB9E2A}"/>
              </a:ext>
            </a:extLst>
          </p:cNvPr>
          <p:cNvSpPr/>
          <p:nvPr userDrawn="1"/>
        </p:nvSpPr>
        <p:spPr>
          <a:xfrm>
            <a:off x="7924800" y="1143000"/>
            <a:ext cx="381000" cy="228600"/>
          </a:xfrm>
          <a:prstGeom prst="rect">
            <a:avLst/>
          </a:prstGeom>
          <a:solidFill>
            <a:srgbClr val="6E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25E9525F-932F-4CFD-83A3-151F629978B3}"/>
              </a:ext>
            </a:extLst>
          </p:cNvPr>
          <p:cNvSpPr/>
          <p:nvPr userDrawn="1"/>
        </p:nvSpPr>
        <p:spPr>
          <a:xfrm>
            <a:off x="8229600" y="1143000"/>
            <a:ext cx="304800" cy="228600"/>
          </a:xfrm>
          <a:prstGeom prst="rect">
            <a:avLst/>
          </a:prstGeom>
          <a:solidFill>
            <a:srgbClr val="BDD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959768C8-A0D9-49A3-8C23-4AA9250AF0B5}"/>
              </a:ext>
            </a:extLst>
          </p:cNvPr>
          <p:cNvSpPr txBox="1"/>
          <p:nvPr userDrawn="1"/>
        </p:nvSpPr>
        <p:spPr>
          <a:xfrm>
            <a:off x="152400" y="6547950"/>
            <a:ext cx="73914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rPr>
              <a:t>Australian Annual Survey 2010-19 	                  p</a:t>
            </a:r>
            <a:r>
              <a:rPr lang="en-AU" sz="1200" kern="1200" dirty="0">
                <a:solidFill>
                  <a:schemeClr val="bg1">
                    <a:lumMod val="50000"/>
                  </a:schemeClr>
                </a:solidFill>
                <a:latin typeface="+mn-lt"/>
                <a:ea typeface="+mn-ea"/>
                <a:cs typeface="+mn-cs"/>
              </a:rPr>
              <a:t> </a:t>
            </a:r>
            <a:fld id="{BF4710AA-840A-4C4B-90D4-0C0EB6F100C6}" type="slidenum">
              <a:rPr lang="en-AU" sz="1200" kern="1200" smtClean="0">
                <a:solidFill>
                  <a:schemeClr val="bg1">
                    <a:lumMod val="50000"/>
                  </a:schemeClr>
                </a:solidFill>
                <a:latin typeface="+mn-lt"/>
                <a:ea typeface="+mn-ea"/>
                <a:cs typeface="+mn-cs"/>
              </a:rPr>
              <a:pPr marL="0" marR="0" indent="0" algn="l" defTabSz="914400" rtl="0" eaLnBrk="1" fontAlgn="auto" latinLnBrk="0" hangingPunct="1">
                <a:lnSpc>
                  <a:spcPct val="100000"/>
                </a:lnSpc>
                <a:spcBef>
                  <a:spcPts val="0"/>
                </a:spcBef>
                <a:spcAft>
                  <a:spcPts val="0"/>
                </a:spcAft>
                <a:buClrTx/>
                <a:buSzTx/>
                <a:buFontTx/>
                <a:buNone/>
                <a:tabLst/>
                <a:defRPr/>
              </a:pPr>
              <a:t>‹#›</a:t>
            </a:fld>
            <a:endParaRPr lang="en-GB" sz="1200" dirty="0">
              <a:solidFill>
                <a:schemeClr val="bg1">
                  <a:lumMod val="50000"/>
                </a:schemeClr>
              </a:solidFill>
            </a:endParaRPr>
          </a:p>
        </p:txBody>
      </p:sp>
    </p:spTree>
    <p:extLst>
      <p:ext uri="{BB962C8B-B14F-4D97-AF65-F5344CB8AC3E}">
        <p14:creationId xmlns:p14="http://schemas.microsoft.com/office/powerpoint/2010/main" val="384838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76200"/>
            <a:ext cx="1126236" cy="276410"/>
          </a:xfrm>
          <a:prstGeom prst="rect">
            <a:avLst/>
          </a:prstGeom>
        </p:spPr>
      </p:pic>
      <p:sp>
        <p:nvSpPr>
          <p:cNvPr id="10" name="TextBox 9"/>
          <p:cNvSpPr txBox="1"/>
          <p:nvPr userDrawn="1"/>
        </p:nvSpPr>
        <p:spPr>
          <a:xfrm>
            <a:off x="152400" y="6547950"/>
            <a:ext cx="73914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rPr>
              <a:t>Australian Annual Survey 2010-19 	                  p</a:t>
            </a:r>
            <a:r>
              <a:rPr lang="en-AU" sz="1200" kern="1200" dirty="0">
                <a:solidFill>
                  <a:schemeClr val="bg1">
                    <a:lumMod val="50000"/>
                  </a:schemeClr>
                </a:solidFill>
                <a:latin typeface="+mn-lt"/>
                <a:ea typeface="+mn-ea"/>
                <a:cs typeface="+mn-cs"/>
              </a:rPr>
              <a:t> </a:t>
            </a:r>
            <a:fld id="{BF4710AA-840A-4C4B-90D4-0C0EB6F100C6}" type="slidenum">
              <a:rPr lang="en-AU" sz="1200" kern="1200" smtClean="0">
                <a:solidFill>
                  <a:schemeClr val="bg1">
                    <a:lumMod val="50000"/>
                  </a:schemeClr>
                </a:solidFill>
                <a:latin typeface="+mn-lt"/>
                <a:ea typeface="+mn-ea"/>
                <a:cs typeface="+mn-cs"/>
              </a:rPr>
              <a:pPr marL="0" marR="0" indent="0" algn="l" defTabSz="914400" rtl="0" eaLnBrk="1" fontAlgn="auto" latinLnBrk="0" hangingPunct="1">
                <a:lnSpc>
                  <a:spcPct val="100000"/>
                </a:lnSpc>
                <a:spcBef>
                  <a:spcPts val="0"/>
                </a:spcBef>
                <a:spcAft>
                  <a:spcPts val="0"/>
                </a:spcAft>
                <a:buClrTx/>
                <a:buSzTx/>
                <a:buFontTx/>
                <a:buNone/>
                <a:tabLst/>
                <a:defRPr/>
              </a:pPr>
              <a:t>‹#›</a:t>
            </a:fld>
            <a:endParaRPr lang="en-GB" sz="1200" dirty="0">
              <a:solidFill>
                <a:schemeClr val="bg1">
                  <a:lumMod val="50000"/>
                </a:schemeClr>
              </a:solidFill>
            </a:endParaRPr>
          </a:p>
        </p:txBody>
      </p:sp>
      <p:sp>
        <p:nvSpPr>
          <p:cNvPr id="2" name="Rectangle 1">
            <a:extLst>
              <a:ext uri="{FF2B5EF4-FFF2-40B4-BE49-F238E27FC236}">
                <a16:creationId xmlns:a16="http://schemas.microsoft.com/office/drawing/2014/main" id="{31B72DD1-760D-410A-9968-E7484CA612C1}"/>
              </a:ext>
            </a:extLst>
          </p:cNvPr>
          <p:cNvSpPr/>
          <p:nvPr userDrawn="1"/>
        </p:nvSpPr>
        <p:spPr>
          <a:xfrm>
            <a:off x="0" y="1447800"/>
            <a:ext cx="9144000" cy="533400"/>
          </a:xfrm>
          <a:prstGeom prst="rect">
            <a:avLst/>
          </a:prstGeom>
          <a:solidFill>
            <a:srgbClr val="6E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60B1DAAA-8760-4712-B90D-E4934C18BE63}"/>
              </a:ext>
            </a:extLst>
          </p:cNvPr>
          <p:cNvSpPr/>
          <p:nvPr userDrawn="1"/>
        </p:nvSpPr>
        <p:spPr>
          <a:xfrm>
            <a:off x="8915400" y="1447800"/>
            <a:ext cx="228600" cy="533400"/>
          </a:xfrm>
          <a:prstGeom prst="rect">
            <a:avLst/>
          </a:prstGeom>
          <a:solidFill>
            <a:srgbClr val="BDD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212F0EA1-6FB5-475A-AB87-3164C7A31FBE}"/>
              </a:ext>
            </a:extLst>
          </p:cNvPr>
          <p:cNvSpPr/>
          <p:nvPr userDrawn="1"/>
        </p:nvSpPr>
        <p:spPr>
          <a:xfrm>
            <a:off x="8482070" y="1447800"/>
            <a:ext cx="228600" cy="533400"/>
          </a:xfrm>
          <a:prstGeom prst="rect">
            <a:avLst/>
          </a:prstGeom>
          <a:solidFill>
            <a:srgbClr val="00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45286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76200"/>
            <a:ext cx="1126236" cy="276410"/>
          </a:xfrm>
          <a:prstGeom prst="rect">
            <a:avLst/>
          </a:prstGeom>
        </p:spPr>
      </p:pic>
      <p:sp>
        <p:nvSpPr>
          <p:cNvPr id="10" name="TextBox 9"/>
          <p:cNvSpPr txBox="1"/>
          <p:nvPr userDrawn="1"/>
        </p:nvSpPr>
        <p:spPr>
          <a:xfrm>
            <a:off x="152400" y="6547950"/>
            <a:ext cx="73914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rPr>
              <a:t>Australian Annual Survey 2010-19 	                  p</a:t>
            </a:r>
            <a:r>
              <a:rPr lang="en-AU" sz="1200" kern="1200" dirty="0">
                <a:solidFill>
                  <a:schemeClr val="bg1">
                    <a:lumMod val="50000"/>
                  </a:schemeClr>
                </a:solidFill>
                <a:latin typeface="+mn-lt"/>
                <a:ea typeface="+mn-ea"/>
                <a:cs typeface="+mn-cs"/>
              </a:rPr>
              <a:t> </a:t>
            </a:r>
            <a:fld id="{BF4710AA-840A-4C4B-90D4-0C0EB6F100C6}" type="slidenum">
              <a:rPr lang="en-AU" sz="1200" kern="1200" smtClean="0">
                <a:solidFill>
                  <a:schemeClr val="bg1">
                    <a:lumMod val="50000"/>
                  </a:schemeClr>
                </a:solidFill>
                <a:latin typeface="+mn-lt"/>
                <a:ea typeface="+mn-ea"/>
                <a:cs typeface="+mn-cs"/>
              </a:rPr>
              <a:pPr marL="0" marR="0" indent="0" algn="l" defTabSz="914400" rtl="0" eaLnBrk="1" fontAlgn="auto" latinLnBrk="0" hangingPunct="1">
                <a:lnSpc>
                  <a:spcPct val="100000"/>
                </a:lnSpc>
                <a:spcBef>
                  <a:spcPts val="0"/>
                </a:spcBef>
                <a:spcAft>
                  <a:spcPts val="0"/>
                </a:spcAft>
                <a:buClrTx/>
                <a:buSzTx/>
                <a:buFontTx/>
                <a:buNone/>
                <a:tabLst/>
                <a:defRPr/>
              </a:pPr>
              <a:t>‹#›</a:t>
            </a:fld>
            <a:endParaRPr lang="en-GB" sz="1200" dirty="0">
              <a:solidFill>
                <a:schemeClr val="bg1">
                  <a:lumMod val="50000"/>
                </a:schemeClr>
              </a:solidFill>
            </a:endParaRPr>
          </a:p>
        </p:txBody>
      </p:sp>
      <p:sp>
        <p:nvSpPr>
          <p:cNvPr id="2" name="Rectangle 1">
            <a:extLst>
              <a:ext uri="{FF2B5EF4-FFF2-40B4-BE49-F238E27FC236}">
                <a16:creationId xmlns:a16="http://schemas.microsoft.com/office/drawing/2014/main" id="{31B72DD1-760D-410A-9968-E7484CA612C1}"/>
              </a:ext>
            </a:extLst>
          </p:cNvPr>
          <p:cNvSpPr/>
          <p:nvPr userDrawn="1"/>
        </p:nvSpPr>
        <p:spPr>
          <a:xfrm>
            <a:off x="8503841" y="6581590"/>
            <a:ext cx="661930" cy="276410"/>
          </a:xfrm>
          <a:prstGeom prst="rect">
            <a:avLst/>
          </a:prstGeom>
          <a:solidFill>
            <a:srgbClr val="6E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60B1DAAA-8760-4712-B90D-E4934C18BE63}"/>
              </a:ext>
            </a:extLst>
          </p:cNvPr>
          <p:cNvSpPr/>
          <p:nvPr userDrawn="1"/>
        </p:nvSpPr>
        <p:spPr>
          <a:xfrm>
            <a:off x="8937171" y="6581590"/>
            <a:ext cx="228600" cy="276410"/>
          </a:xfrm>
          <a:prstGeom prst="rect">
            <a:avLst/>
          </a:prstGeom>
          <a:solidFill>
            <a:srgbClr val="BDD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212F0EA1-6FB5-475A-AB87-3164C7A31FBE}"/>
              </a:ext>
            </a:extLst>
          </p:cNvPr>
          <p:cNvSpPr/>
          <p:nvPr userDrawn="1"/>
        </p:nvSpPr>
        <p:spPr>
          <a:xfrm>
            <a:off x="8503841" y="6581590"/>
            <a:ext cx="228600" cy="276410"/>
          </a:xfrm>
          <a:prstGeom prst="rect">
            <a:avLst/>
          </a:prstGeom>
          <a:solidFill>
            <a:srgbClr val="00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4162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1524000" y="6356350"/>
            <a:ext cx="1371600" cy="365125"/>
          </a:xfr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9" name="Footer Placeholder 4"/>
          <p:cNvSpPr>
            <a:spLocks noGrp="1"/>
          </p:cNvSpPr>
          <p:nvPr>
            <p:ph type="ftr" sz="quarter" idx="11"/>
          </p:nvPr>
        </p:nvSpPr>
        <p:spPr>
          <a:xfrm>
            <a:off x="3124200" y="6356350"/>
            <a:ext cx="2895600" cy="365125"/>
          </a:xfrm>
        </p:spPr>
        <p:txBody>
          <a:bodyPr/>
          <a:lstStyle/>
          <a:p>
            <a:endParaRPr lang="en-GB" dirty="0"/>
          </a:p>
        </p:txBody>
      </p:sp>
      <p:sp>
        <p:nvSpPr>
          <p:cNvPr id="10" name="Slide Number Placeholder 5"/>
          <p:cNvSpPr>
            <a:spLocks noGrp="1"/>
          </p:cNvSpPr>
          <p:nvPr>
            <p:ph type="sldNum" sz="quarter" idx="12"/>
          </p:nvPr>
        </p:nvSpPr>
        <p:spPr>
          <a:xfrm>
            <a:off x="6553200" y="6356350"/>
            <a:ext cx="2133600" cy="365125"/>
          </a:xfr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spTree>
    <p:extLst>
      <p:ext uri="{BB962C8B-B14F-4D97-AF65-F5344CB8AC3E}">
        <p14:creationId xmlns:p14="http://schemas.microsoft.com/office/powerpoint/2010/main" val="338183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1524000" y="6356350"/>
            <a:ext cx="1371600" cy="365125"/>
          </a:xfrm>
          <a:prstGeom prst="rect">
            <a:avLst/>
          </a:prstGeom>
        </p:spPr>
        <p:txBody>
          <a:bodyPr/>
          <a:lstStyle>
            <a:lvl1pPr>
              <a:defRPr sz="1000"/>
            </a:lvl1pPr>
          </a:lstStyle>
          <a:p>
            <a:endParaRPr lang="en-GB" dirty="0"/>
          </a:p>
          <a:p>
            <a:fld id="{31507202-8CC2-479A-9FC7-EE9F46EC2D0E}" type="datetimeFigureOut">
              <a:rPr lang="en-GB" smtClean="0"/>
              <a:pPr/>
              <a:t>03/02/2020</a:t>
            </a:fld>
            <a:endParaRPr lang="en-GB" dirty="0"/>
          </a:p>
        </p:txBody>
      </p:sp>
      <p:sp>
        <p:nvSpPr>
          <p:cNvPr id="8" name="Footer Placeholder 4"/>
          <p:cNvSpPr>
            <a:spLocks noGrp="1"/>
          </p:cNvSpPr>
          <p:nvPr>
            <p:ph type="ftr" sz="quarter" idx="3"/>
          </p:nvPr>
        </p:nvSpPr>
        <p:spPr>
          <a:xfrm>
            <a:off x="3124200" y="6356350"/>
            <a:ext cx="2895600" cy="365125"/>
          </a:xfrm>
          <a:prstGeom prst="rect">
            <a:avLst/>
          </a:prstGeom>
        </p:spPr>
        <p:txBody>
          <a:bodyPr/>
          <a:lstStyle/>
          <a:p>
            <a:endParaRPr lang="en-GB"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p>
            <a:r>
              <a:rPr lang="en-GB" sz="1050" dirty="0">
                <a:solidFill>
                  <a:schemeClr val="bg1">
                    <a:lumMod val="50000"/>
                  </a:schemeClr>
                </a:solidFill>
              </a:rPr>
              <a:t> ENC Annual Survey 2012   </a:t>
            </a:r>
            <a:r>
              <a:rPr lang="en-GB" dirty="0"/>
              <a:t>p</a:t>
            </a:r>
            <a:fld id="{B14D9DA8-C9F1-431F-BD4B-7C4EDEEDB80A}" type="slidenum">
              <a:rPr lang="en-GB" smtClean="0"/>
              <a:pPr/>
              <a:t>‹#›</a:t>
            </a:fld>
            <a:endParaRPr lang="en-GB" dirty="0"/>
          </a:p>
        </p:txBody>
      </p:sp>
    </p:spTree>
    <p:extLst>
      <p:ext uri="{BB962C8B-B14F-4D97-AF65-F5344CB8AC3E}">
        <p14:creationId xmlns:p14="http://schemas.microsoft.com/office/powerpoint/2010/main" val="146015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easynamechange.com/au"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easynamechange.com/au" TargetMode="External"/><Relationship Id="rId2" Type="http://schemas.openxmlformats.org/officeDocument/2006/relationships/hyperlink" Target="mailto:gen@easynamechange.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49"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0"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1"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7"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 name="Rectangle 6">
            <a:extLst>
              <a:ext uri="{FF2B5EF4-FFF2-40B4-BE49-F238E27FC236}">
                <a16:creationId xmlns:a16="http://schemas.microsoft.com/office/drawing/2014/main" id="{E56E92CB-EA6B-401E-9D00-ED177E92CF91}"/>
              </a:ext>
            </a:extLst>
          </p:cNvPr>
          <p:cNvSpPr/>
          <p:nvPr/>
        </p:nvSpPr>
        <p:spPr>
          <a:xfrm>
            <a:off x="3574" y="-46358"/>
            <a:ext cx="9140426" cy="7056758"/>
          </a:xfrm>
          <a:prstGeom prst="rect">
            <a:avLst/>
          </a:prstGeom>
          <a:gradFill flip="none" rotWithShape="1">
            <a:gsLst>
              <a:gs pos="0">
                <a:srgbClr val="009ADA"/>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a:extLst>
              <a:ext uri="{FF2B5EF4-FFF2-40B4-BE49-F238E27FC236}">
                <a16:creationId xmlns:a16="http://schemas.microsoft.com/office/drawing/2014/main" id="{FF752F08-F388-4357-B217-A1E836B96F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19" r="-1" b="5233"/>
          <a:stretch/>
        </p:blipFill>
        <p:spPr>
          <a:xfrm>
            <a:off x="2306" y="-22409"/>
            <a:ext cx="9141694" cy="5420603"/>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p:cNvSpPr>
            <a:spLocks noGrp="1"/>
          </p:cNvSpPr>
          <p:nvPr>
            <p:ph type="ctrTitle"/>
          </p:nvPr>
        </p:nvSpPr>
        <p:spPr>
          <a:xfrm>
            <a:off x="453046" y="5462016"/>
            <a:ext cx="8242480" cy="786384"/>
          </a:xfrm>
        </p:spPr>
        <p:txBody>
          <a:bodyPr vert="horz" lIns="91440" tIns="45720" rIns="91440" bIns="45720" rtlCol="0" anchor="ctr">
            <a:normAutofit/>
          </a:bodyPr>
          <a:lstStyle/>
          <a:p>
            <a:pPr>
              <a:lnSpc>
                <a:spcPct val="90000"/>
              </a:lnSpc>
              <a:spcAft>
                <a:spcPts val="1800"/>
              </a:spcAft>
            </a:pPr>
            <a:r>
              <a:rPr lang="en-US" sz="2400" dirty="0">
                <a:solidFill>
                  <a:schemeClr val="bg1"/>
                </a:solidFill>
              </a:rPr>
              <a:t>Who is changing names and why? </a:t>
            </a:r>
            <a:br>
              <a:rPr lang="en-US" sz="2400" dirty="0">
                <a:solidFill>
                  <a:schemeClr val="bg1"/>
                </a:solidFill>
              </a:rPr>
            </a:br>
            <a:r>
              <a:rPr lang="en-US" sz="2400" b="1" dirty="0">
                <a:solidFill>
                  <a:schemeClr val="bg1"/>
                </a:solidFill>
              </a:rPr>
              <a:t>Reviewing a decade of name change trends: 2010 - 2019</a:t>
            </a:r>
          </a:p>
        </p:txBody>
      </p:sp>
      <p:sp>
        <p:nvSpPr>
          <p:cNvPr id="4" name="TextBox 3"/>
          <p:cNvSpPr txBox="1"/>
          <p:nvPr/>
        </p:nvSpPr>
        <p:spPr>
          <a:xfrm>
            <a:off x="381000" y="6168546"/>
            <a:ext cx="9141713" cy="994254"/>
          </a:xfrm>
          <a:prstGeom prst="rect">
            <a:avLst/>
          </a:prstGeom>
        </p:spPr>
        <p:txBody>
          <a:bodyPr vert="horz" lIns="91440" tIns="45720" rIns="91440" bIns="45720" rtlCol="0" anchor="ctr">
            <a:normAutofit/>
          </a:bodyPr>
          <a:lstStyle/>
          <a:p>
            <a:pPr marL="495300" indent="-317500">
              <a:lnSpc>
                <a:spcPct val="90000"/>
              </a:lnSpc>
              <a:spcAft>
                <a:spcPts val="300"/>
              </a:spcAft>
              <a:buFont typeface="Arial" panose="020B0604020202020204" pitchFamily="34" charset="0"/>
              <a:buChar char="•"/>
            </a:pPr>
            <a:r>
              <a:rPr lang="en-US" sz="1100" b="1" dirty="0">
                <a:solidFill>
                  <a:schemeClr val="bg1">
                    <a:lumMod val="95000"/>
                  </a:schemeClr>
                </a:solidFill>
              </a:rPr>
              <a:t>n: </a:t>
            </a:r>
            <a:r>
              <a:rPr lang="en-US" sz="1100" dirty="0">
                <a:solidFill>
                  <a:schemeClr val="bg1">
                    <a:lumMod val="95000"/>
                  </a:schemeClr>
                </a:solidFill>
              </a:rPr>
              <a:t>1,389 surveyed respondents between 2010-2019</a:t>
            </a:r>
          </a:p>
          <a:p>
            <a:pPr marL="495300" indent="-317500">
              <a:lnSpc>
                <a:spcPct val="90000"/>
              </a:lnSpc>
              <a:spcAft>
                <a:spcPts val="300"/>
              </a:spcAft>
              <a:buFont typeface="Arial" panose="020B0604020202020204" pitchFamily="34" charset="0"/>
              <a:buChar char="•"/>
            </a:pPr>
            <a:r>
              <a:rPr lang="en-US" sz="1100" b="1" dirty="0">
                <a:solidFill>
                  <a:schemeClr val="bg1">
                    <a:lumMod val="95000"/>
                  </a:schemeClr>
                </a:solidFill>
              </a:rPr>
              <a:t>Source: </a:t>
            </a:r>
            <a:r>
              <a:rPr lang="en-US" sz="1100" dirty="0">
                <a:solidFill>
                  <a:schemeClr val="bg1">
                    <a:lumMod val="95000"/>
                  </a:schemeClr>
                </a:solidFill>
              </a:rPr>
              <a:t>registrations at </a:t>
            </a:r>
            <a:r>
              <a:rPr lang="en-US" sz="1100" dirty="0">
                <a:solidFill>
                  <a:schemeClr val="bg1">
                    <a:lumMod val="95000"/>
                  </a:schemeClr>
                </a:solidFill>
                <a:hlinkClick r:id="rId4">
                  <a:extLst>
                    <a:ext uri="{A12FA001-AC4F-418D-AE19-62706E023703}">
                      <ahyp:hlinkClr xmlns:ahyp="http://schemas.microsoft.com/office/drawing/2018/hyperlinkcolor" val="tx"/>
                    </a:ext>
                  </a:extLst>
                </a:hlinkClick>
              </a:rPr>
              <a:t>www.easynamechange.com/au</a:t>
            </a:r>
            <a:r>
              <a:rPr lang="en-US" sz="1100" dirty="0">
                <a:solidFill>
                  <a:schemeClr val="bg1">
                    <a:lumMod val="95000"/>
                  </a:schemeClr>
                </a:solidFill>
              </a:rPr>
              <a:t>, site visitors, Facebook page &amp; wedding and divorce site promos</a:t>
            </a:r>
          </a:p>
          <a:p>
            <a:pPr marL="495300" indent="-317500">
              <a:lnSpc>
                <a:spcPct val="90000"/>
              </a:lnSpc>
              <a:spcAft>
                <a:spcPts val="300"/>
              </a:spcAft>
              <a:buFont typeface="Arial" panose="020B0604020202020204" pitchFamily="34" charset="0"/>
              <a:buChar char="•"/>
            </a:pPr>
            <a:r>
              <a:rPr lang="en-US" sz="1100" dirty="0">
                <a:solidFill>
                  <a:schemeClr val="bg1">
                    <a:lumMod val="95000"/>
                  </a:schemeClr>
                </a:solidFill>
              </a:rPr>
              <a:t>© Copyright 2020 Wired Living Pty Ltd. May be reproduced with credit to </a:t>
            </a:r>
            <a:r>
              <a:rPr lang="en-US" sz="1100" dirty="0">
                <a:solidFill>
                  <a:schemeClr val="bg1">
                    <a:lumMod val="95000"/>
                  </a:schemeClr>
                </a:solidFill>
                <a:hlinkClick r:id="rId4">
                  <a:extLst>
                    <a:ext uri="{A12FA001-AC4F-418D-AE19-62706E023703}">
                      <ahyp:hlinkClr xmlns:ahyp="http://schemas.microsoft.com/office/drawing/2018/hyperlinkcolor" val="tx"/>
                    </a:ext>
                  </a:extLst>
                </a:hlinkClick>
              </a:rPr>
              <a:t>www.easynamechange.com/au</a:t>
            </a:r>
            <a:r>
              <a:rPr lang="en-US" sz="1100" dirty="0">
                <a:solidFill>
                  <a:schemeClr val="bg1">
                    <a:lumMod val="95000"/>
                  </a:schemeClr>
                </a:solidFill>
              </a:rPr>
              <a:t> </a:t>
            </a:r>
          </a:p>
        </p:txBody>
      </p:sp>
      <p:sp>
        <p:nvSpPr>
          <p:cNvPr id="8" name="Rectangle 7">
            <a:extLst>
              <a:ext uri="{FF2B5EF4-FFF2-40B4-BE49-F238E27FC236}">
                <a16:creationId xmlns:a16="http://schemas.microsoft.com/office/drawing/2014/main" id="{8846CA11-7E55-4BBE-ACF8-8455BBBE1562}"/>
              </a:ext>
            </a:extLst>
          </p:cNvPr>
          <p:cNvSpPr/>
          <p:nvPr/>
        </p:nvSpPr>
        <p:spPr>
          <a:xfrm>
            <a:off x="3575" y="4778514"/>
            <a:ext cx="9120166" cy="677108"/>
          </a:xfrm>
          <a:prstGeom prst="rect">
            <a:avLst/>
          </a:prstGeom>
          <a:noFill/>
        </p:spPr>
        <p:txBody>
          <a:bodyPr wrap="square" lIns="91440" tIns="45720" rIns="91440" bIns="45720">
            <a:spAutoFit/>
          </a:bodyPr>
          <a:lstStyle/>
          <a:p>
            <a:pPr algn="ctr"/>
            <a:r>
              <a:rPr lang="en-US" sz="3800" b="1" cap="none" spc="50" dirty="0">
                <a:ln w="9525" cmpd="sng">
                  <a:solidFill>
                    <a:schemeClr val="accent1"/>
                  </a:solidFill>
                  <a:prstDash val="solid"/>
                </a:ln>
                <a:solidFill>
                  <a:srgbClr val="70AD47">
                    <a:tint val="1000"/>
                  </a:srgbClr>
                </a:solidFill>
                <a:effectLst>
                  <a:glow rad="38100">
                    <a:schemeClr val="accent1">
                      <a:alpha val="40000"/>
                    </a:schemeClr>
                  </a:glow>
                </a:effectLst>
              </a:rPr>
              <a:t>The Australian Name Change Survey 2020</a:t>
            </a:r>
            <a:endParaRPr lang="en-AU" sz="3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6413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1143000"/>
          </a:xfrm>
        </p:spPr>
        <p:txBody>
          <a:bodyPr>
            <a:normAutofit/>
          </a:bodyPr>
          <a:lstStyle/>
          <a:p>
            <a:pPr algn="l"/>
            <a:r>
              <a:rPr lang="en-AU" sz="3600" dirty="0">
                <a:solidFill>
                  <a:srgbClr val="002060"/>
                </a:solidFill>
              </a:rPr>
              <a:t>Reasons for legally changing names</a:t>
            </a:r>
            <a:endParaRPr lang="en-GB" sz="3600" dirty="0">
              <a:solidFill>
                <a:srgbClr val="002060"/>
              </a:solidFill>
            </a:endParaRPr>
          </a:p>
        </p:txBody>
      </p:sp>
      <p:sp>
        <p:nvSpPr>
          <p:cNvPr id="3" name="TextBox 2"/>
          <p:cNvSpPr txBox="1"/>
          <p:nvPr/>
        </p:nvSpPr>
        <p:spPr>
          <a:xfrm>
            <a:off x="685800" y="5410200"/>
            <a:ext cx="7924800" cy="738664"/>
          </a:xfrm>
          <a:prstGeom prst="rect">
            <a:avLst/>
          </a:prstGeom>
          <a:noFill/>
        </p:spPr>
        <p:txBody>
          <a:bodyPr wrap="square" rtlCol="0">
            <a:spAutoFit/>
          </a:bodyPr>
          <a:lstStyle/>
          <a:p>
            <a:r>
              <a:rPr lang="en-AU" sz="1400" dirty="0"/>
              <a:t>There are so many reasons why individuals legally change name. Reasons not listed above include domestic violence, names difficult to pronounce or spell, going back to an intended birth name and BDM error. These have been common reasons over time.</a:t>
            </a:r>
          </a:p>
        </p:txBody>
      </p:sp>
      <p:graphicFrame>
        <p:nvGraphicFramePr>
          <p:cNvPr id="5" name="Chart 4">
            <a:extLst>
              <a:ext uri="{FF2B5EF4-FFF2-40B4-BE49-F238E27FC236}">
                <a16:creationId xmlns:a16="http://schemas.microsoft.com/office/drawing/2014/main" id="{26F9AD7A-2CAE-418C-AE15-19BCA27275A2}"/>
              </a:ext>
            </a:extLst>
          </p:cNvPr>
          <p:cNvGraphicFramePr>
            <a:graphicFrameLocks/>
          </p:cNvGraphicFramePr>
          <p:nvPr>
            <p:extLst>
              <p:ext uri="{D42A27DB-BD31-4B8C-83A1-F6EECF244321}">
                <p14:modId xmlns:p14="http://schemas.microsoft.com/office/powerpoint/2010/main" val="1351744483"/>
              </p:ext>
            </p:extLst>
          </p:nvPr>
        </p:nvGraphicFramePr>
        <p:xfrm>
          <a:off x="1447800" y="1143000"/>
          <a:ext cx="6248400" cy="41751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265D4D3-2D6F-4F86-AC4B-88B4230F5797}"/>
              </a:ext>
            </a:extLst>
          </p:cNvPr>
          <p:cNvSpPr txBox="1"/>
          <p:nvPr/>
        </p:nvSpPr>
        <p:spPr>
          <a:xfrm>
            <a:off x="6248400" y="6477000"/>
            <a:ext cx="2202847" cy="400110"/>
          </a:xfrm>
          <a:prstGeom prst="rect">
            <a:avLst/>
          </a:prstGeom>
          <a:noFill/>
        </p:spPr>
        <p:txBody>
          <a:bodyPr wrap="none" rtlCol="0">
            <a:spAutoFit/>
          </a:bodyPr>
          <a:lstStyle/>
          <a:p>
            <a:pPr algn="r"/>
            <a:r>
              <a:rPr lang="en-AU" sz="1000" dirty="0"/>
              <a:t>All LNC respondents 2010 – 2019</a:t>
            </a:r>
          </a:p>
          <a:p>
            <a:pPr algn="r"/>
            <a:r>
              <a:rPr lang="en-AU" sz="1000" dirty="0"/>
              <a:t>Q: What best describes your situation?</a:t>
            </a:r>
          </a:p>
        </p:txBody>
      </p:sp>
    </p:spTree>
    <p:extLst>
      <p:ext uri="{BB962C8B-B14F-4D97-AF65-F5344CB8AC3E}">
        <p14:creationId xmlns:p14="http://schemas.microsoft.com/office/powerpoint/2010/main" val="83488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1143000"/>
          </a:xfrm>
        </p:spPr>
        <p:txBody>
          <a:bodyPr>
            <a:normAutofit/>
          </a:bodyPr>
          <a:lstStyle/>
          <a:p>
            <a:pPr algn="l"/>
            <a:r>
              <a:rPr lang="en-AU" sz="3600" dirty="0">
                <a:solidFill>
                  <a:srgbClr val="002060"/>
                </a:solidFill>
              </a:rPr>
              <a:t>What names do people change?</a:t>
            </a:r>
            <a:endParaRPr lang="en-GB" sz="3600" dirty="0">
              <a:solidFill>
                <a:srgbClr val="002060"/>
              </a:solidFill>
            </a:endParaRPr>
          </a:p>
        </p:txBody>
      </p:sp>
      <p:sp>
        <p:nvSpPr>
          <p:cNvPr id="3" name="TextBox 2"/>
          <p:cNvSpPr txBox="1"/>
          <p:nvPr/>
        </p:nvSpPr>
        <p:spPr>
          <a:xfrm>
            <a:off x="685800" y="5257800"/>
            <a:ext cx="7924800" cy="784830"/>
          </a:xfrm>
          <a:prstGeom prst="rect">
            <a:avLst/>
          </a:prstGeom>
          <a:noFill/>
        </p:spPr>
        <p:txBody>
          <a:bodyPr wrap="square" rtlCol="0">
            <a:spAutoFit/>
          </a:bodyPr>
          <a:lstStyle/>
          <a:p>
            <a:r>
              <a:rPr lang="en-AU" sz="1500" dirty="0"/>
              <a:t>One third of all respondents change only their surname. This is understandable given that over 30% of people who legally change names do so because they want to join or affirm their place in a family, or no longer want to be considered part of a family.</a:t>
            </a:r>
          </a:p>
        </p:txBody>
      </p:sp>
      <p:sp>
        <p:nvSpPr>
          <p:cNvPr id="7" name="TextBox 6">
            <a:extLst>
              <a:ext uri="{FF2B5EF4-FFF2-40B4-BE49-F238E27FC236}">
                <a16:creationId xmlns:a16="http://schemas.microsoft.com/office/drawing/2014/main" id="{8265D4D3-2D6F-4F86-AC4B-88B4230F5797}"/>
              </a:ext>
            </a:extLst>
          </p:cNvPr>
          <p:cNvSpPr txBox="1"/>
          <p:nvPr/>
        </p:nvSpPr>
        <p:spPr>
          <a:xfrm>
            <a:off x="6477000" y="6457890"/>
            <a:ext cx="1965603" cy="400110"/>
          </a:xfrm>
          <a:prstGeom prst="rect">
            <a:avLst/>
          </a:prstGeom>
          <a:noFill/>
        </p:spPr>
        <p:txBody>
          <a:bodyPr wrap="none" rtlCol="0">
            <a:spAutoFit/>
          </a:bodyPr>
          <a:lstStyle/>
          <a:p>
            <a:pPr algn="r"/>
            <a:r>
              <a:rPr lang="en-AU" sz="1000" dirty="0"/>
              <a:t>All LNC respondents 2010 – 2019</a:t>
            </a:r>
          </a:p>
          <a:p>
            <a:pPr algn="r"/>
            <a:r>
              <a:rPr lang="en-AU" sz="1000" dirty="0"/>
              <a:t>Q: Which name/s did you change?</a:t>
            </a:r>
          </a:p>
        </p:txBody>
      </p:sp>
      <p:graphicFrame>
        <p:nvGraphicFramePr>
          <p:cNvPr id="9" name="Chart 8">
            <a:extLst>
              <a:ext uri="{FF2B5EF4-FFF2-40B4-BE49-F238E27FC236}">
                <a16:creationId xmlns:a16="http://schemas.microsoft.com/office/drawing/2014/main" id="{B66590F6-F18B-4833-953D-75AABB887738}"/>
              </a:ext>
            </a:extLst>
          </p:cNvPr>
          <p:cNvGraphicFramePr>
            <a:graphicFrameLocks/>
          </p:cNvGraphicFramePr>
          <p:nvPr>
            <p:extLst>
              <p:ext uri="{D42A27DB-BD31-4B8C-83A1-F6EECF244321}">
                <p14:modId xmlns:p14="http://schemas.microsoft.com/office/powerpoint/2010/main" val="1280490721"/>
              </p:ext>
            </p:extLst>
          </p:nvPr>
        </p:nvGraphicFramePr>
        <p:xfrm>
          <a:off x="1676400" y="1371600"/>
          <a:ext cx="57912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534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95F9-DA9F-4218-85A6-24021DAF0B8A}"/>
              </a:ext>
            </a:extLst>
          </p:cNvPr>
          <p:cNvSpPr>
            <a:spLocks noGrp="1"/>
          </p:cNvSpPr>
          <p:nvPr>
            <p:ph type="title" idx="4294967295"/>
          </p:nvPr>
        </p:nvSpPr>
        <p:spPr>
          <a:xfrm>
            <a:off x="736600" y="642938"/>
            <a:ext cx="8407400" cy="746125"/>
          </a:xfrm>
        </p:spPr>
        <p:txBody>
          <a:bodyPr>
            <a:normAutofit/>
          </a:bodyPr>
          <a:lstStyle/>
          <a:p>
            <a:r>
              <a:rPr lang="en-AU" sz="2800" dirty="0">
                <a:solidFill>
                  <a:schemeClr val="bg1"/>
                </a:solidFill>
              </a:rPr>
              <a:t>Legal Name Change: Feeling good about your choice.</a:t>
            </a:r>
          </a:p>
        </p:txBody>
      </p:sp>
      <p:graphicFrame>
        <p:nvGraphicFramePr>
          <p:cNvPr id="3" name="Chart 2">
            <a:extLst>
              <a:ext uri="{FF2B5EF4-FFF2-40B4-BE49-F238E27FC236}">
                <a16:creationId xmlns:a16="http://schemas.microsoft.com/office/drawing/2014/main" id="{D54BC29B-7C0E-4C15-BEAA-D91C22A824C9}"/>
              </a:ext>
            </a:extLst>
          </p:cNvPr>
          <p:cNvGraphicFramePr>
            <a:graphicFrameLocks/>
          </p:cNvGraphicFramePr>
          <p:nvPr>
            <p:extLst>
              <p:ext uri="{D42A27DB-BD31-4B8C-83A1-F6EECF244321}">
                <p14:modId xmlns:p14="http://schemas.microsoft.com/office/powerpoint/2010/main" val="3657445677"/>
              </p:ext>
            </p:extLst>
          </p:nvPr>
        </p:nvGraphicFramePr>
        <p:xfrm>
          <a:off x="1116294" y="1439084"/>
          <a:ext cx="7010402" cy="347745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F03398D-9CE8-4763-A2DF-BC08BAD7AB31}"/>
              </a:ext>
            </a:extLst>
          </p:cNvPr>
          <p:cNvSpPr txBox="1"/>
          <p:nvPr/>
        </p:nvSpPr>
        <p:spPr>
          <a:xfrm>
            <a:off x="620995" y="5376446"/>
            <a:ext cx="8001000" cy="553998"/>
          </a:xfrm>
          <a:prstGeom prst="rect">
            <a:avLst/>
          </a:prstGeom>
          <a:noFill/>
        </p:spPr>
        <p:txBody>
          <a:bodyPr wrap="square" rtlCol="0">
            <a:spAutoFit/>
          </a:bodyPr>
          <a:lstStyle/>
          <a:p>
            <a:r>
              <a:rPr lang="en-AU" sz="1500" dirty="0"/>
              <a:t>Legal name change respondents report comparable emotions as respondents who are removing their partner’s name. They are more confident, happier and have an improved sense of identity. </a:t>
            </a:r>
          </a:p>
        </p:txBody>
      </p:sp>
      <p:sp>
        <p:nvSpPr>
          <p:cNvPr id="10" name="TextBox 9">
            <a:extLst>
              <a:ext uri="{FF2B5EF4-FFF2-40B4-BE49-F238E27FC236}">
                <a16:creationId xmlns:a16="http://schemas.microsoft.com/office/drawing/2014/main" id="{69BF8344-9630-4D2C-AE61-7135DD8F71EC}"/>
              </a:ext>
            </a:extLst>
          </p:cNvPr>
          <p:cNvSpPr txBox="1"/>
          <p:nvPr/>
        </p:nvSpPr>
        <p:spPr>
          <a:xfrm>
            <a:off x="4972951" y="6150114"/>
            <a:ext cx="3485249" cy="707886"/>
          </a:xfrm>
          <a:prstGeom prst="rect">
            <a:avLst/>
          </a:prstGeom>
          <a:noFill/>
        </p:spPr>
        <p:txBody>
          <a:bodyPr wrap="none" rtlCol="0">
            <a:spAutoFit/>
          </a:bodyPr>
          <a:lstStyle/>
          <a:p>
            <a:pPr algn="r"/>
            <a:r>
              <a:rPr lang="en-AU" sz="1000" dirty="0">
                <a:solidFill>
                  <a:schemeClr val="tx1">
                    <a:lumMod val="65000"/>
                    <a:lumOff val="35000"/>
                  </a:schemeClr>
                </a:solidFill>
              </a:rPr>
              <a:t>All respondents 2012 – 2019</a:t>
            </a:r>
          </a:p>
          <a:p>
            <a:pPr algn="r"/>
            <a:r>
              <a:rPr lang="en-AU" sz="1000" dirty="0">
                <a:solidFill>
                  <a:schemeClr val="tx1">
                    <a:lumMod val="65000"/>
                    <a:lumOff val="35000"/>
                  </a:schemeClr>
                </a:solidFill>
              </a:rPr>
              <a:t>Q: How do you feel about the following statements</a:t>
            </a:r>
          </a:p>
          <a:p>
            <a:pPr algn="r"/>
            <a:r>
              <a:rPr lang="en-AU" sz="1000" dirty="0">
                <a:solidFill>
                  <a:schemeClr val="tx1">
                    <a:lumMod val="65000"/>
                    <a:lumOff val="35000"/>
                  </a:schemeClr>
                </a:solidFill>
              </a:rPr>
              <a:t>Strongly agree, agree, neutral (2.5), disagree, strongly disagree.</a:t>
            </a:r>
          </a:p>
          <a:p>
            <a:pPr algn="r"/>
            <a:r>
              <a:rPr lang="en-AU" sz="1000" dirty="0">
                <a:solidFill>
                  <a:schemeClr val="tx1">
                    <a:lumMod val="65000"/>
                    <a:lumOff val="35000"/>
                  </a:schemeClr>
                </a:solidFill>
              </a:rPr>
              <a:t>Index of 5</a:t>
            </a:r>
          </a:p>
        </p:txBody>
      </p:sp>
      <p:sp>
        <p:nvSpPr>
          <p:cNvPr id="11" name="Title 1">
            <a:extLst>
              <a:ext uri="{FF2B5EF4-FFF2-40B4-BE49-F238E27FC236}">
                <a16:creationId xmlns:a16="http://schemas.microsoft.com/office/drawing/2014/main" id="{CC817427-746E-491D-91D4-1396CE0D274B}"/>
              </a:ext>
            </a:extLst>
          </p:cNvPr>
          <p:cNvSpPr txBox="1">
            <a:spLocks/>
          </p:cNvSpPr>
          <p:nvPr/>
        </p:nvSpPr>
        <p:spPr>
          <a:xfrm>
            <a:off x="6858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rgbClr val="002060"/>
                </a:solidFill>
              </a:rPr>
              <a:t>Happier, More Confident &amp; Improved Identity</a:t>
            </a:r>
            <a:endParaRPr lang="en-GB" sz="3200" dirty="0">
              <a:solidFill>
                <a:srgbClr val="002060"/>
              </a:solidFill>
            </a:endParaRPr>
          </a:p>
        </p:txBody>
      </p:sp>
    </p:spTree>
    <p:extLst>
      <p:ext uri="{BB962C8B-B14F-4D97-AF65-F5344CB8AC3E}">
        <p14:creationId xmlns:p14="http://schemas.microsoft.com/office/powerpoint/2010/main" val="213645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pPr algn="l"/>
            <a:r>
              <a:rPr lang="en-AU" sz="3600" dirty="0"/>
              <a:t>Stories with media approval </a:t>
            </a:r>
            <a:r>
              <a:rPr lang="en-AU" sz="2000" dirty="0"/>
              <a:t>(Legal name change p1)</a:t>
            </a:r>
            <a:endParaRPr lang="en-GB" dirty="0"/>
          </a:p>
        </p:txBody>
      </p:sp>
      <p:sp>
        <p:nvSpPr>
          <p:cNvPr id="3" name="TextBox 2"/>
          <p:cNvSpPr txBox="1"/>
          <p:nvPr/>
        </p:nvSpPr>
        <p:spPr>
          <a:xfrm>
            <a:off x="685800" y="5155049"/>
            <a:ext cx="8382000" cy="1169551"/>
          </a:xfrm>
          <a:prstGeom prst="rect">
            <a:avLst/>
          </a:prstGeom>
          <a:noFill/>
        </p:spPr>
        <p:txBody>
          <a:bodyPr wrap="square" rtlCol="0">
            <a:spAutoFit/>
          </a:bodyPr>
          <a:lstStyle/>
          <a:p>
            <a:r>
              <a:rPr lang="en-US" sz="1400" b="1" dirty="0"/>
              <a:t>Dad stuffed the baby’s name</a:t>
            </a:r>
          </a:p>
          <a:p>
            <a:endParaRPr lang="en-US" sz="1400" b="1" dirty="0"/>
          </a:p>
          <a:p>
            <a:r>
              <a:rPr lang="en-US" sz="1400" dirty="0"/>
              <a:t>When I wad born my mother put on a piece of paper the way my name was to be spelled. My dad lost the piece of paper by the time he got to the registrar office. The official asked my dad how they would like my name to spelled. Dad lost the piece of paper and had to spell it the common way. Mum was angry to say the least.</a:t>
            </a:r>
          </a:p>
        </p:txBody>
      </p:sp>
      <p:sp>
        <p:nvSpPr>
          <p:cNvPr id="4" name="TextBox 3">
            <a:extLst>
              <a:ext uri="{FF2B5EF4-FFF2-40B4-BE49-F238E27FC236}">
                <a16:creationId xmlns:a16="http://schemas.microsoft.com/office/drawing/2014/main" id="{E682B229-EBC2-40E4-AC30-1E03E4EBA10D}"/>
              </a:ext>
            </a:extLst>
          </p:cNvPr>
          <p:cNvSpPr txBox="1"/>
          <p:nvPr/>
        </p:nvSpPr>
        <p:spPr>
          <a:xfrm>
            <a:off x="5486400" y="6629400"/>
            <a:ext cx="3200400" cy="246221"/>
          </a:xfrm>
          <a:prstGeom prst="rect">
            <a:avLst/>
          </a:prstGeom>
          <a:noFill/>
        </p:spPr>
        <p:txBody>
          <a:bodyPr wrap="square" rtlCol="0">
            <a:spAutoFit/>
          </a:bodyPr>
          <a:lstStyle/>
          <a:p>
            <a:pPr algn="r"/>
            <a:r>
              <a:rPr lang="en-AU" sz="1000" dirty="0"/>
              <a:t>2019 legal name change respondents</a:t>
            </a:r>
          </a:p>
        </p:txBody>
      </p:sp>
      <p:sp>
        <p:nvSpPr>
          <p:cNvPr id="5" name="TextBox 4">
            <a:extLst>
              <a:ext uri="{FF2B5EF4-FFF2-40B4-BE49-F238E27FC236}">
                <a16:creationId xmlns:a16="http://schemas.microsoft.com/office/drawing/2014/main" id="{43B5284B-8518-4C5D-BE2B-4422D826228E}"/>
              </a:ext>
            </a:extLst>
          </p:cNvPr>
          <p:cNvSpPr txBox="1"/>
          <p:nvPr/>
        </p:nvSpPr>
        <p:spPr>
          <a:xfrm>
            <a:off x="5552357" y="4224771"/>
            <a:ext cx="3100576" cy="461665"/>
          </a:xfrm>
          <a:prstGeom prst="rect">
            <a:avLst/>
          </a:prstGeom>
          <a:noFill/>
        </p:spPr>
        <p:txBody>
          <a:bodyPr wrap="square" rtlCol="0">
            <a:spAutoFit/>
          </a:bodyPr>
          <a:lstStyle/>
          <a:p>
            <a:pPr algn="ctr"/>
            <a:r>
              <a:rPr lang="en-US" sz="1200" b="1" dirty="0"/>
              <a:t>These respondents are happy to be interviewed for stories in the media. </a:t>
            </a:r>
          </a:p>
        </p:txBody>
      </p:sp>
      <p:sp>
        <p:nvSpPr>
          <p:cNvPr id="7" name="TextBox 6">
            <a:extLst>
              <a:ext uri="{FF2B5EF4-FFF2-40B4-BE49-F238E27FC236}">
                <a16:creationId xmlns:a16="http://schemas.microsoft.com/office/drawing/2014/main" id="{5A9C6BDC-1116-4310-9B6A-01DC9314E430}"/>
              </a:ext>
            </a:extLst>
          </p:cNvPr>
          <p:cNvSpPr txBox="1"/>
          <p:nvPr/>
        </p:nvSpPr>
        <p:spPr>
          <a:xfrm>
            <a:off x="685800" y="1600200"/>
            <a:ext cx="4648200" cy="3323987"/>
          </a:xfrm>
          <a:prstGeom prst="rect">
            <a:avLst/>
          </a:prstGeom>
          <a:noFill/>
        </p:spPr>
        <p:txBody>
          <a:bodyPr wrap="square" rtlCol="0">
            <a:spAutoFit/>
          </a:bodyPr>
          <a:lstStyle/>
          <a:p>
            <a:r>
              <a:rPr lang="en-US" sz="1400" b="1" dirty="0"/>
              <a:t>Step families</a:t>
            </a:r>
          </a:p>
          <a:p>
            <a:endParaRPr lang="en-US" sz="1400" b="1" dirty="0"/>
          </a:p>
          <a:p>
            <a:r>
              <a:rPr lang="en-US" sz="1400" dirty="0"/>
              <a:t>When I </a:t>
            </a:r>
            <a:r>
              <a:rPr lang="en-US" sz="1400" dirty="0" err="1"/>
              <a:t>finalised</a:t>
            </a:r>
            <a:r>
              <a:rPr lang="en-US" sz="1400" dirty="0"/>
              <a:t> the forms and was ready to take them in I called my mother and step father (whose name I was taking) to ask permission. I'd never seen my step father cry, but he did that day and it reaffirmed my decision to take the name of the most stable male figure in my life.</a:t>
            </a:r>
          </a:p>
          <a:p>
            <a:endParaRPr lang="en-US" sz="1400" dirty="0"/>
          </a:p>
          <a:p>
            <a:endParaRPr lang="en-US" sz="1400" dirty="0"/>
          </a:p>
          <a:p>
            <a:r>
              <a:rPr lang="en-US" sz="1400" dirty="0"/>
              <a:t>I decided to change my name from my birth father name out of complete respect to my step dad, who raised me from when I was a toddler. I didn't tell him until after I did the name change and he is a very quiet man but was completely over the moon by the change. It felt completely right and it's something I will never ever regret.</a:t>
            </a:r>
          </a:p>
        </p:txBody>
      </p:sp>
      <p:pic>
        <p:nvPicPr>
          <p:cNvPr id="9" name="Picture 8">
            <a:extLst>
              <a:ext uri="{FF2B5EF4-FFF2-40B4-BE49-F238E27FC236}">
                <a16:creationId xmlns:a16="http://schemas.microsoft.com/office/drawing/2014/main" id="{725C0FE8-FDF3-41FE-922C-B9E856BE3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981201"/>
            <a:ext cx="2937933" cy="1981200"/>
          </a:xfrm>
          <a:prstGeom prst="rect">
            <a:avLst/>
          </a:prstGeom>
        </p:spPr>
      </p:pic>
    </p:spTree>
    <p:extLst>
      <p:ext uri="{BB962C8B-B14F-4D97-AF65-F5344CB8AC3E}">
        <p14:creationId xmlns:p14="http://schemas.microsoft.com/office/powerpoint/2010/main" val="67558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pPr algn="l"/>
            <a:r>
              <a:rPr lang="en-AU" sz="3600" dirty="0"/>
              <a:t>Stories with media approval </a:t>
            </a:r>
            <a:r>
              <a:rPr lang="en-AU" sz="2000" dirty="0"/>
              <a:t>(Legal name change p2)</a:t>
            </a:r>
            <a:endParaRPr lang="en-GB" sz="2000" dirty="0"/>
          </a:p>
        </p:txBody>
      </p:sp>
      <p:sp>
        <p:nvSpPr>
          <p:cNvPr id="3" name="TextBox 2"/>
          <p:cNvSpPr txBox="1"/>
          <p:nvPr/>
        </p:nvSpPr>
        <p:spPr>
          <a:xfrm>
            <a:off x="685800" y="1524000"/>
            <a:ext cx="8458200" cy="4893647"/>
          </a:xfrm>
          <a:prstGeom prst="rect">
            <a:avLst/>
          </a:prstGeom>
          <a:noFill/>
        </p:spPr>
        <p:txBody>
          <a:bodyPr wrap="square" rtlCol="0">
            <a:spAutoFit/>
          </a:bodyPr>
          <a:lstStyle/>
          <a:p>
            <a:r>
              <a:rPr lang="en-US" sz="1300" b="1" dirty="0"/>
              <a:t>Loss of cultural heritage</a:t>
            </a:r>
          </a:p>
          <a:p>
            <a:r>
              <a:rPr lang="en-US" sz="1300" dirty="0"/>
              <a:t>Since moving from NZ to </a:t>
            </a:r>
            <a:r>
              <a:rPr lang="en-US" sz="1300" dirty="0" err="1"/>
              <a:t>Aus</a:t>
            </a:r>
            <a:r>
              <a:rPr lang="en-US" sz="1300" dirty="0"/>
              <a:t> in 2006 with my 4yr old daughter, I noticed as she got to the age of 13 I could see her sense of identity loss of our Kiwi and Samoan heritage from wing here for so long. She has no understanding of our culture and protocols, pride and humility as she has never grown up in NZ. So since our original surname was ...a pretty common surname, I decided to change both our names to my mothers Surname which is ....Samoan. I noticed her confidence and identity improve since then. She and I are both very proud and happy we changed it.</a:t>
            </a:r>
            <a:endParaRPr lang="en-GB" sz="1300" dirty="0"/>
          </a:p>
          <a:p>
            <a:endParaRPr lang="en-US" sz="1300" b="1" dirty="0"/>
          </a:p>
          <a:p>
            <a:r>
              <a:rPr lang="en-US" sz="1300" b="1" dirty="0"/>
              <a:t>Indigenous adoption</a:t>
            </a:r>
          </a:p>
          <a:p>
            <a:r>
              <a:rPr lang="en-US" sz="1300" dirty="0"/>
              <a:t>My Foster Brother is unable to be adopted because he has some Indigenous in his background, he has </a:t>
            </a:r>
            <a:r>
              <a:rPr lang="en-US" sz="1300" dirty="0" err="1"/>
              <a:t>pleded</a:t>
            </a:r>
            <a:r>
              <a:rPr lang="en-US" sz="1300" dirty="0"/>
              <a:t> with the Fostering Agency to please allow him to change his surname to his fostered family surname, he has been part of this family since he was 8 weeks old, he is now 13 years old and desperately wants his Identity with the family he loves and has grown up with but unfortunately the agency has refused his requests to the point where he has become very depressed. </a:t>
            </a:r>
          </a:p>
          <a:p>
            <a:endParaRPr lang="en-US" sz="1300" b="1" dirty="0"/>
          </a:p>
          <a:p>
            <a:r>
              <a:rPr lang="en-US" sz="1300" b="1" dirty="0"/>
              <a:t>New Identity</a:t>
            </a:r>
          </a:p>
          <a:p>
            <a:r>
              <a:rPr lang="en-US" sz="1300" dirty="0"/>
              <a:t>Well I think it was the trauma and losses of black sat that triggered the new name as my Christian name is uncommon too . Those I was speaking to, faced such losses and the I got used to it and the name fitted int email spaces and forms - yes a bit of grieving and a welcoming of a new identity</a:t>
            </a:r>
          </a:p>
          <a:p>
            <a:endParaRPr lang="en-US" sz="1300" b="1" dirty="0"/>
          </a:p>
          <a:p>
            <a:r>
              <a:rPr lang="en-US" sz="1300" b="1" dirty="0" err="1"/>
              <a:t>Formalising</a:t>
            </a:r>
            <a:r>
              <a:rPr lang="en-US" sz="1300" b="1" dirty="0"/>
              <a:t> nicknames</a:t>
            </a:r>
          </a:p>
          <a:p>
            <a:r>
              <a:rPr lang="en-US" sz="1300" dirty="0"/>
              <a:t>My nickname for my entire adult life has been Mem. My birth name is Emily. Mem is what I go by. The less I got called Emily, the more I disconnected from it, and it got to the point where hearing it was grating on me and making me uncomfortable, especially when people regularly would ask me what Mem was short for. I legally changed my name to </a:t>
            </a:r>
            <a:r>
              <a:rPr lang="en-US" sz="1300" dirty="0" err="1"/>
              <a:t>Memily</a:t>
            </a:r>
            <a:r>
              <a:rPr lang="en-US" sz="1300" dirty="0"/>
              <a:t>, though I still go by Mem—I didn’t entirely erase my birth name but found a place of comfort where I could answer what it was short for without feeling an uncomfortable disconnect.</a:t>
            </a:r>
            <a:endParaRPr lang="en-GB" sz="1300" dirty="0"/>
          </a:p>
        </p:txBody>
      </p:sp>
      <p:sp>
        <p:nvSpPr>
          <p:cNvPr id="4" name="TextBox 3">
            <a:extLst>
              <a:ext uri="{FF2B5EF4-FFF2-40B4-BE49-F238E27FC236}">
                <a16:creationId xmlns:a16="http://schemas.microsoft.com/office/drawing/2014/main" id="{2A003A45-3FA5-448E-A869-BD014CE992F5}"/>
              </a:ext>
            </a:extLst>
          </p:cNvPr>
          <p:cNvSpPr txBox="1"/>
          <p:nvPr/>
        </p:nvSpPr>
        <p:spPr>
          <a:xfrm>
            <a:off x="5486400" y="6629400"/>
            <a:ext cx="3200400" cy="246221"/>
          </a:xfrm>
          <a:prstGeom prst="rect">
            <a:avLst/>
          </a:prstGeom>
          <a:noFill/>
        </p:spPr>
        <p:txBody>
          <a:bodyPr wrap="square" rtlCol="0">
            <a:spAutoFit/>
          </a:bodyPr>
          <a:lstStyle/>
          <a:p>
            <a:pPr algn="r"/>
            <a:r>
              <a:rPr lang="en-AU" sz="1000" dirty="0"/>
              <a:t>2019 legal name change respondents</a:t>
            </a:r>
          </a:p>
        </p:txBody>
      </p:sp>
    </p:spTree>
    <p:extLst>
      <p:ext uri="{BB962C8B-B14F-4D97-AF65-F5344CB8AC3E}">
        <p14:creationId xmlns:p14="http://schemas.microsoft.com/office/powerpoint/2010/main" val="372297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fontScale="90000"/>
          </a:bodyPr>
          <a:lstStyle/>
          <a:p>
            <a:pPr algn="l"/>
            <a:r>
              <a:rPr lang="en-AU" sz="4000" dirty="0"/>
              <a:t>Transgender: Stories with media approval  </a:t>
            </a:r>
            <a:endParaRPr lang="en-GB" dirty="0"/>
          </a:p>
        </p:txBody>
      </p:sp>
      <p:sp>
        <p:nvSpPr>
          <p:cNvPr id="3" name="TextBox 2"/>
          <p:cNvSpPr txBox="1"/>
          <p:nvPr/>
        </p:nvSpPr>
        <p:spPr>
          <a:xfrm>
            <a:off x="685800" y="1600200"/>
            <a:ext cx="5410200" cy="4832092"/>
          </a:xfrm>
          <a:prstGeom prst="rect">
            <a:avLst/>
          </a:prstGeom>
          <a:noFill/>
        </p:spPr>
        <p:txBody>
          <a:bodyPr wrap="square" rtlCol="0">
            <a:spAutoFit/>
          </a:bodyPr>
          <a:lstStyle/>
          <a:p>
            <a:r>
              <a:rPr lang="en-US" sz="1400" b="1" dirty="0"/>
              <a:t>As a student</a:t>
            </a:r>
          </a:p>
          <a:p>
            <a:endParaRPr lang="en-US" sz="1400" b="1" dirty="0"/>
          </a:p>
          <a:p>
            <a:r>
              <a:rPr lang="en-US" sz="1400" dirty="0"/>
              <a:t>I came out as transgender and decided to change my name. As I am a student at school this was quite difficult as I had to provide multiple pieces of documentation to change my name in both the school and state records so my school results could be printed in the correct name. This was very difficult and I still cannot change my gender marker to the correct one without invasive surgery.</a:t>
            </a:r>
          </a:p>
          <a:p>
            <a:endParaRPr lang="en-US" sz="1400" dirty="0"/>
          </a:p>
          <a:p>
            <a:endParaRPr lang="en-US" sz="1400" dirty="0"/>
          </a:p>
          <a:p>
            <a:r>
              <a:rPr lang="en-US" sz="1400" b="1" dirty="0"/>
              <a:t>Surprised later in life</a:t>
            </a:r>
          </a:p>
          <a:p>
            <a:endParaRPr lang="en-US" sz="1400" b="1" dirty="0"/>
          </a:p>
          <a:p>
            <a:r>
              <a:rPr lang="en-US" sz="1400" dirty="0"/>
              <a:t>I changed my name due to transitioning from male to female. I knew I should have been a girl when I was 8 and chose my female name when I was 13. When I was 54 I discovered I was born intersex and modified at birth to be male, a small point which my parents forgot to mention! I went a little off the rails for 8 months before making the decision to become the person I knew I should always have been. I have to say I have never felt this happy or content before and I owe most of it to my amazing partner who knew it was the right thing to do and has supported me through the process.</a:t>
            </a:r>
          </a:p>
          <a:p>
            <a:endParaRPr lang="en-US" sz="1400" dirty="0"/>
          </a:p>
        </p:txBody>
      </p:sp>
      <p:pic>
        <p:nvPicPr>
          <p:cNvPr id="5" name="Picture 4">
            <a:extLst>
              <a:ext uri="{FF2B5EF4-FFF2-40B4-BE49-F238E27FC236}">
                <a16:creationId xmlns:a16="http://schemas.microsoft.com/office/drawing/2014/main" id="{61628FC0-DAF6-4038-BCD4-FF2CD79F8E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00" r="5102"/>
          <a:stretch/>
        </p:blipFill>
        <p:spPr>
          <a:xfrm>
            <a:off x="6423378" y="1676400"/>
            <a:ext cx="2362200" cy="3166259"/>
          </a:xfrm>
          <a:prstGeom prst="rect">
            <a:avLst/>
          </a:prstGeom>
        </p:spPr>
      </p:pic>
      <p:sp>
        <p:nvSpPr>
          <p:cNvPr id="6" name="TextBox 5">
            <a:extLst>
              <a:ext uri="{FF2B5EF4-FFF2-40B4-BE49-F238E27FC236}">
                <a16:creationId xmlns:a16="http://schemas.microsoft.com/office/drawing/2014/main" id="{20680A53-A2FD-4988-8D4E-3EB33F2DFD89}"/>
              </a:ext>
            </a:extLst>
          </p:cNvPr>
          <p:cNvSpPr txBox="1"/>
          <p:nvPr/>
        </p:nvSpPr>
        <p:spPr>
          <a:xfrm>
            <a:off x="6248400" y="4876800"/>
            <a:ext cx="2819400" cy="461665"/>
          </a:xfrm>
          <a:prstGeom prst="rect">
            <a:avLst/>
          </a:prstGeom>
          <a:noFill/>
        </p:spPr>
        <p:txBody>
          <a:bodyPr wrap="square" rtlCol="0">
            <a:spAutoFit/>
          </a:bodyPr>
          <a:lstStyle/>
          <a:p>
            <a:pPr algn="ctr"/>
            <a:r>
              <a:rPr lang="en-US" sz="1200" b="1" dirty="0"/>
              <a:t>These respondents are happy to be interviewed for stories in the media. </a:t>
            </a:r>
          </a:p>
        </p:txBody>
      </p:sp>
      <p:sp>
        <p:nvSpPr>
          <p:cNvPr id="7" name="TextBox 6">
            <a:extLst>
              <a:ext uri="{FF2B5EF4-FFF2-40B4-BE49-F238E27FC236}">
                <a16:creationId xmlns:a16="http://schemas.microsoft.com/office/drawing/2014/main" id="{670F3C8D-C8C0-4D79-89F2-08EBB19FBDA2}"/>
              </a:ext>
            </a:extLst>
          </p:cNvPr>
          <p:cNvSpPr txBox="1"/>
          <p:nvPr/>
        </p:nvSpPr>
        <p:spPr>
          <a:xfrm>
            <a:off x="5486400" y="6629400"/>
            <a:ext cx="3200400" cy="246221"/>
          </a:xfrm>
          <a:prstGeom prst="rect">
            <a:avLst/>
          </a:prstGeom>
          <a:noFill/>
        </p:spPr>
        <p:txBody>
          <a:bodyPr wrap="square" rtlCol="0">
            <a:spAutoFit/>
          </a:bodyPr>
          <a:lstStyle/>
          <a:p>
            <a:pPr algn="r"/>
            <a:r>
              <a:rPr lang="en-AU" sz="1000" dirty="0"/>
              <a:t>2019 legal name change respondents</a:t>
            </a:r>
          </a:p>
        </p:txBody>
      </p:sp>
    </p:spTree>
    <p:extLst>
      <p:ext uri="{BB962C8B-B14F-4D97-AF65-F5344CB8AC3E}">
        <p14:creationId xmlns:p14="http://schemas.microsoft.com/office/powerpoint/2010/main" val="101572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4650D7-0923-4D5A-B94E-7410CCF073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a:normAutofit/>
          </a:bodyPr>
          <a:lstStyle/>
          <a:p>
            <a:pPr>
              <a:lnSpc>
                <a:spcPct val="90000"/>
              </a:lnSpc>
            </a:pPr>
            <a:r>
              <a:rPr lang="en-AU" sz="2200" b="1" dirty="0">
                <a:solidFill>
                  <a:schemeClr val="tx1">
                    <a:lumMod val="85000"/>
                    <a:lumOff val="15000"/>
                  </a:schemeClr>
                </a:solidFill>
              </a:rPr>
              <a:t>REVERTING TO FORMER NAME</a:t>
            </a:r>
            <a:br>
              <a:rPr lang="en-AU" sz="2200" b="1" dirty="0">
                <a:solidFill>
                  <a:schemeClr val="tx1">
                    <a:lumMod val="85000"/>
                    <a:lumOff val="15000"/>
                  </a:schemeClr>
                </a:solidFill>
              </a:rPr>
            </a:br>
            <a:r>
              <a:rPr lang="en-AU" sz="2200" b="1" dirty="0">
                <a:solidFill>
                  <a:schemeClr val="tx1">
                    <a:lumMod val="85000"/>
                    <a:lumOff val="15000"/>
                  </a:schemeClr>
                </a:solidFill>
              </a:rPr>
              <a:t>Divorce, separation &amp; reverting to former name</a:t>
            </a:r>
            <a:endParaRPr lang="en-GB" sz="2200" b="1"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38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5FE4-4B41-4E96-8973-EA971D53D222}"/>
              </a:ext>
            </a:extLst>
          </p:cNvPr>
          <p:cNvSpPr>
            <a:spLocks noGrp="1"/>
          </p:cNvSpPr>
          <p:nvPr>
            <p:ph type="title"/>
          </p:nvPr>
        </p:nvSpPr>
        <p:spPr>
          <a:xfrm>
            <a:off x="685800" y="152400"/>
            <a:ext cx="8229600" cy="1143000"/>
          </a:xfrm>
        </p:spPr>
        <p:txBody>
          <a:bodyPr>
            <a:normAutofit/>
          </a:bodyPr>
          <a:lstStyle/>
          <a:p>
            <a:pPr algn="l"/>
            <a:r>
              <a:rPr lang="en-AU" sz="3600" dirty="0"/>
              <a:t>Reverting to Prior Name: Summary</a:t>
            </a:r>
          </a:p>
        </p:txBody>
      </p:sp>
      <p:sp>
        <p:nvSpPr>
          <p:cNvPr id="3" name="Content Placeholder 2">
            <a:extLst>
              <a:ext uri="{FF2B5EF4-FFF2-40B4-BE49-F238E27FC236}">
                <a16:creationId xmlns:a16="http://schemas.microsoft.com/office/drawing/2014/main" id="{EE5B094E-BB89-4F79-856B-81E754C3F979}"/>
              </a:ext>
            </a:extLst>
          </p:cNvPr>
          <p:cNvSpPr>
            <a:spLocks noGrp="1"/>
          </p:cNvSpPr>
          <p:nvPr>
            <p:ph idx="4294967295"/>
          </p:nvPr>
        </p:nvSpPr>
        <p:spPr>
          <a:xfrm>
            <a:off x="609600" y="1752600"/>
            <a:ext cx="8229600" cy="4525963"/>
          </a:xfrm>
        </p:spPr>
        <p:txBody>
          <a:bodyPr>
            <a:normAutofit/>
          </a:bodyPr>
          <a:lstStyle/>
          <a:p>
            <a:r>
              <a:rPr lang="en-AU" sz="1800" dirty="0"/>
              <a:t>While 78% of all respondents were divorced, this summary includes anyone separated or who preferred their former name.</a:t>
            </a:r>
          </a:p>
          <a:p>
            <a:r>
              <a:rPr lang="en-AU" sz="1800" dirty="0"/>
              <a:t>Men are also represented, averaging 2 % of all respondents over the years</a:t>
            </a:r>
          </a:p>
          <a:p>
            <a:r>
              <a:rPr lang="en-AU" sz="1800" dirty="0"/>
              <a:t>The respondent’s age and the number of years they have been known by their married name does not deter them from going back to a former name. If anything, respondents are likely to be older and married longer.</a:t>
            </a:r>
          </a:p>
          <a:p>
            <a:r>
              <a:rPr lang="en-AU" sz="1800" dirty="0"/>
              <a:t>While 84% will go back to their former name, 9% of respondents take the plunge with an entirely new name. </a:t>
            </a:r>
          </a:p>
          <a:p>
            <a:r>
              <a:rPr lang="en-AU" sz="1800" dirty="0"/>
              <a:t>Unlike newlyweds who have no strong emotions when changing names, these respondents are happier (89%), more confident (74%) and have an improved sense of identity (90%) when they change names.  </a:t>
            </a:r>
          </a:p>
        </p:txBody>
      </p:sp>
    </p:spTree>
    <p:extLst>
      <p:ext uri="{BB962C8B-B14F-4D97-AF65-F5344CB8AC3E}">
        <p14:creationId xmlns:p14="http://schemas.microsoft.com/office/powerpoint/2010/main" val="88277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F25D8E-2ABC-4A37-9DEC-36294756DA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b="1" dirty="0">
                <a:solidFill>
                  <a:schemeClr val="tx1">
                    <a:lumMod val="85000"/>
                    <a:lumOff val="15000"/>
                  </a:schemeClr>
                </a:solidFill>
              </a:rPr>
              <a:t>MARRIED NAME CHANGE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54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5FE4-4B41-4E96-8973-EA971D53D222}"/>
              </a:ext>
            </a:extLst>
          </p:cNvPr>
          <p:cNvSpPr>
            <a:spLocks noGrp="1"/>
          </p:cNvSpPr>
          <p:nvPr>
            <p:ph type="title"/>
          </p:nvPr>
        </p:nvSpPr>
        <p:spPr>
          <a:xfrm>
            <a:off x="685800" y="152400"/>
            <a:ext cx="8229600" cy="1143000"/>
          </a:xfrm>
        </p:spPr>
        <p:txBody>
          <a:bodyPr>
            <a:normAutofit/>
          </a:bodyPr>
          <a:lstStyle/>
          <a:p>
            <a:pPr algn="l"/>
            <a:r>
              <a:rPr lang="en-AU" sz="3600" dirty="0"/>
              <a:t>Married Name Change: Summary</a:t>
            </a:r>
          </a:p>
        </p:txBody>
      </p:sp>
      <p:sp>
        <p:nvSpPr>
          <p:cNvPr id="3" name="Content Placeholder 2">
            <a:extLst>
              <a:ext uri="{FF2B5EF4-FFF2-40B4-BE49-F238E27FC236}">
                <a16:creationId xmlns:a16="http://schemas.microsoft.com/office/drawing/2014/main" id="{EE5B094E-BB89-4F79-856B-81E754C3F979}"/>
              </a:ext>
            </a:extLst>
          </p:cNvPr>
          <p:cNvSpPr>
            <a:spLocks noGrp="1"/>
          </p:cNvSpPr>
          <p:nvPr>
            <p:ph idx="4294967295"/>
          </p:nvPr>
        </p:nvSpPr>
        <p:spPr>
          <a:xfrm>
            <a:off x="609600" y="1752600"/>
            <a:ext cx="7620000" cy="4525963"/>
          </a:xfrm>
        </p:spPr>
        <p:txBody>
          <a:bodyPr>
            <a:noAutofit/>
          </a:bodyPr>
          <a:lstStyle/>
          <a:p>
            <a:r>
              <a:rPr lang="en-AU" sz="1400" dirty="0"/>
              <a:t>While the vast majority of married name change respondents were female, we consistently find about 2% of respondents are male, peaking at 4% in 2019.</a:t>
            </a:r>
          </a:p>
          <a:p>
            <a:r>
              <a:rPr lang="en-AU" sz="1400" dirty="0"/>
              <a:t>We’re still very conservative in our name change choices with 70% dropping their former name and taking their spouse’s surname, consistent across the years.</a:t>
            </a:r>
          </a:p>
          <a:p>
            <a:r>
              <a:rPr lang="en-AU" sz="1400" dirty="0"/>
              <a:t>The primary driver for changing names after marriage is wanting the “</a:t>
            </a:r>
            <a:r>
              <a:rPr lang="en-AU" sz="1400" i="1" dirty="0"/>
              <a:t>whole family to have the same name”.</a:t>
            </a:r>
            <a:endParaRPr lang="en-AU" sz="1400" dirty="0"/>
          </a:p>
          <a:p>
            <a:r>
              <a:rPr lang="en-AU" sz="1400" dirty="0"/>
              <a:t>Married name change is seen as a bit of a chore; for those who put off the change for more than 6 months it’s because they are too busy, or because they can’t get to branches during business hours.</a:t>
            </a:r>
          </a:p>
          <a:p>
            <a:r>
              <a:rPr lang="en-AU" sz="1400" dirty="0"/>
              <a:t>Why don’t men more change names on marriage? In 2019 we saw a step change! Now over two-thirds believe that ‘It should be socially acceptable and encouraged for men to change names’. Previously this has always had less than half of respondents agree.</a:t>
            </a:r>
          </a:p>
          <a:p>
            <a:pPr lvl="1"/>
            <a:r>
              <a:rPr lang="en-AU" sz="1400" dirty="0"/>
              <a:t>And we are seeing more men change names on marriage in 2019, but only 4%</a:t>
            </a:r>
          </a:p>
          <a:p>
            <a:r>
              <a:rPr lang="en-AU" sz="1400" dirty="0"/>
              <a:t>Newlyweds are not particularly excited about changing names. They don’t report any significant increase in confidence, happiness or having an improved sense of identity.</a:t>
            </a:r>
          </a:p>
          <a:p>
            <a:r>
              <a:rPr lang="en-AU" sz="1400" dirty="0"/>
              <a:t>Age plays a part in trends and attitudes: Newlyweds 35+ are more likely to believe married name change is an annoying tradition we still follow and that it makes a gender/political statement.</a:t>
            </a:r>
          </a:p>
          <a:p>
            <a:r>
              <a:rPr lang="en-AU" sz="1400" dirty="0"/>
              <a:t>Newlyweds under 30 are more likely to be happier and more confident, where newlyweds 35+ are more neutral about changing names.</a:t>
            </a:r>
          </a:p>
        </p:txBody>
      </p:sp>
    </p:spTree>
    <p:extLst>
      <p:ext uri="{BB962C8B-B14F-4D97-AF65-F5344CB8AC3E}">
        <p14:creationId xmlns:p14="http://schemas.microsoft.com/office/powerpoint/2010/main" val="204572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pPr algn="l"/>
            <a:r>
              <a:rPr lang="en-US" sz="3600" dirty="0"/>
              <a:t>Name Change Highlights: 2010-2020</a:t>
            </a:r>
          </a:p>
        </p:txBody>
      </p:sp>
      <p:sp>
        <p:nvSpPr>
          <p:cNvPr id="12" name="TextBox 11"/>
          <p:cNvSpPr txBox="1"/>
          <p:nvPr/>
        </p:nvSpPr>
        <p:spPr>
          <a:xfrm>
            <a:off x="533400" y="1143000"/>
            <a:ext cx="8139279" cy="5812972"/>
          </a:xfrm>
          <a:prstGeom prst="rect">
            <a:avLst/>
          </a:prstGeom>
        </p:spPr>
        <p:txBody>
          <a:bodyPr vert="horz" lIns="91440" tIns="45720" rIns="91440" bIns="45720" rtlCol="0" anchor="ctr">
            <a:noAutofit/>
          </a:bodyPr>
          <a:lstStyle/>
          <a:p>
            <a:pPr marL="285750" indent="-228600">
              <a:lnSpc>
                <a:spcPct val="90000"/>
              </a:lnSpc>
              <a:spcBef>
                <a:spcPts val="600"/>
              </a:spcBef>
              <a:buFont typeface="Arial" panose="020B0604020202020204" pitchFamily="34" charset="0"/>
              <a:buChar char="•"/>
            </a:pPr>
            <a:r>
              <a:rPr lang="en-US" sz="1400" dirty="0"/>
              <a:t>Females dominate all areas of name change. While there’s no surprises with marriage and divorce name change, women are also 40% more likely to change their names legally.</a:t>
            </a:r>
          </a:p>
          <a:p>
            <a:pPr marL="285750" indent="-228600">
              <a:lnSpc>
                <a:spcPct val="90000"/>
              </a:lnSpc>
              <a:spcBef>
                <a:spcPts val="600"/>
              </a:spcBef>
              <a:buFont typeface="Arial" panose="020B0604020202020204" pitchFamily="34" charset="0"/>
              <a:buChar char="•"/>
            </a:pPr>
            <a:r>
              <a:rPr lang="en-US" sz="1400" dirty="0"/>
              <a:t>Traditional choices are stronger than ever, with over 75% of women who change names ditching their maiden name altogether. This has been a steady year on year increased since 2010.</a:t>
            </a:r>
          </a:p>
          <a:p>
            <a:pPr marL="285750" indent="-228600">
              <a:lnSpc>
                <a:spcPct val="90000"/>
              </a:lnSpc>
              <a:spcBef>
                <a:spcPts val="600"/>
              </a:spcBef>
              <a:buFont typeface="Arial" panose="020B0604020202020204" pitchFamily="34" charset="0"/>
              <a:buChar char="•"/>
            </a:pPr>
            <a:r>
              <a:rPr lang="en-US" sz="1400" dirty="0"/>
              <a:t>2019 saw a step change in gender attitudes to married name change. 67% agreed or strongly agreed that ‘It should be socially acceptable and encouraged for men to change names’. Less than half agreed in all previous surveys .</a:t>
            </a:r>
          </a:p>
          <a:p>
            <a:pPr marL="285750" indent="-228600">
              <a:lnSpc>
                <a:spcPct val="90000"/>
              </a:lnSpc>
              <a:spcBef>
                <a:spcPts val="600"/>
              </a:spcBef>
              <a:buFont typeface="Arial" panose="020B0604020202020204" pitchFamily="34" charset="0"/>
              <a:buChar char="•"/>
            </a:pPr>
            <a:r>
              <a:rPr lang="en-US" sz="1400" dirty="0"/>
              <a:t>Family unity is still the driving reason for respondents to take their spouse’s surname.</a:t>
            </a:r>
          </a:p>
          <a:p>
            <a:pPr marL="285750" indent="-228600">
              <a:lnSpc>
                <a:spcPct val="90000"/>
              </a:lnSpc>
              <a:spcBef>
                <a:spcPts val="600"/>
              </a:spcBef>
              <a:buFont typeface="Arial" panose="020B0604020202020204" pitchFamily="34" charset="0"/>
              <a:buChar char="•"/>
            </a:pPr>
            <a:r>
              <a:rPr lang="en-US" sz="1400" dirty="0"/>
              <a:t>While still a very small number overall, more men seem to be changing names due to relationships (marriage </a:t>
            </a:r>
            <a:r>
              <a:rPr lang="en-US" sz="1400" b="1" dirty="0"/>
              <a:t>and</a:t>
            </a:r>
            <a:r>
              <a:rPr lang="en-US" sz="1400" dirty="0"/>
              <a:t> divorce!)</a:t>
            </a:r>
          </a:p>
          <a:p>
            <a:pPr marL="285750" indent="-228600">
              <a:lnSpc>
                <a:spcPct val="90000"/>
              </a:lnSpc>
              <a:spcBef>
                <a:spcPts val="600"/>
              </a:spcBef>
              <a:buFont typeface="Arial" panose="020B0604020202020204" pitchFamily="34" charset="0"/>
              <a:buChar char="•"/>
            </a:pPr>
            <a:r>
              <a:rPr lang="en-US" sz="1400" dirty="0"/>
              <a:t>It doesn’t matter how long you’ve lived with a married name for; the length of the relationship and the respondent’s age are not influencing factors when it comes to reverting to a prior name.</a:t>
            </a:r>
          </a:p>
          <a:p>
            <a:pPr marL="285750" indent="-228600">
              <a:lnSpc>
                <a:spcPct val="90000"/>
              </a:lnSpc>
              <a:spcBef>
                <a:spcPts val="600"/>
              </a:spcBef>
              <a:buFont typeface="Arial" panose="020B0604020202020204" pitchFamily="34" charset="0"/>
              <a:buChar char="•"/>
            </a:pPr>
            <a:r>
              <a:rPr lang="en-US" sz="1400" dirty="0"/>
              <a:t>Women changing their name from divorce are so much sure of their decision, resulting in them feeling happier, more confident and having an improved sense of identity.</a:t>
            </a:r>
          </a:p>
          <a:p>
            <a:pPr marL="285750" indent="-228600">
              <a:lnSpc>
                <a:spcPct val="90000"/>
              </a:lnSpc>
              <a:spcBef>
                <a:spcPts val="600"/>
              </a:spcBef>
              <a:buFont typeface="Arial" panose="020B0604020202020204" pitchFamily="34" charset="0"/>
              <a:buChar char="•"/>
            </a:pPr>
            <a:r>
              <a:rPr lang="en-US" sz="1400" dirty="0"/>
              <a:t>There is no ‘typical’ person who legally changes names. Respondents are spread across all ages and have many different reasons for making the change.</a:t>
            </a:r>
          </a:p>
          <a:p>
            <a:pPr marL="285750" indent="-228600">
              <a:lnSpc>
                <a:spcPct val="90000"/>
              </a:lnSpc>
              <a:spcBef>
                <a:spcPts val="600"/>
              </a:spcBef>
              <a:buFont typeface="Arial" panose="020B0604020202020204" pitchFamily="34" charset="0"/>
              <a:buChar char="•"/>
            </a:pPr>
            <a:r>
              <a:rPr lang="en-US" sz="1400" dirty="0"/>
              <a:t>One third of legal name change respondents changed only their last name.</a:t>
            </a:r>
          </a:p>
          <a:p>
            <a:pPr marL="285750" indent="-228600">
              <a:lnSpc>
                <a:spcPct val="90000"/>
              </a:lnSpc>
              <a:spcBef>
                <a:spcPts val="600"/>
              </a:spcBef>
              <a:buFont typeface="Arial" panose="020B0604020202020204" pitchFamily="34" charset="0"/>
              <a:buChar char="•"/>
            </a:pPr>
            <a:r>
              <a:rPr lang="en-US" sz="1400" dirty="0"/>
              <a:t>Just over one third of respondents changed names to either join a family or no longer want to be considered as part of a family.</a:t>
            </a:r>
          </a:p>
          <a:p>
            <a:pPr marL="285750" indent="-228600">
              <a:lnSpc>
                <a:spcPct val="90000"/>
              </a:lnSpc>
              <a:spcBef>
                <a:spcPts val="600"/>
              </a:spcBef>
              <a:buFont typeface="Arial" panose="020B0604020202020204" pitchFamily="34" charset="0"/>
              <a:buChar char="•"/>
            </a:pPr>
            <a:r>
              <a:rPr lang="en-US" sz="1400" dirty="0"/>
              <a:t>Transgender or name not suiting gender has emerged as a clear trend in 2019, where previously it was too small to be reported on separately. </a:t>
            </a:r>
          </a:p>
        </p:txBody>
      </p:sp>
      <p:sp>
        <p:nvSpPr>
          <p:cNvPr id="4" name="AutoShape 2" descr="http://www.surveymonkey.net/MChart.ashx?sm=YF27J7sD721J2o6mVl%2feKp%2bUTieW5DvjZnSfeBsYf6Ux6mx3IWVFKTKwZMul8bs4cMb1LvKWHwjWZopUgWdWNWD8dJFitbFKRW0h7%2bXROj8%3d&amp;cp=1|424&amp;d=0.797092845663428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www.surveymonkey.net/MChart.ashx?sm=YF27J7sD721J2o6mVl%2feKp%2bUTieW5DvjZnSfeBsYf6Ux6mx3IWVFKTKwZMul8bs4cMb1LvKWHwjWZopUgWdWNWD8dJFitbFKRW0h7%2bXROj8%3d&amp;cp=1|424&amp;d=0.797092845663428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http://www.surveymonkey.net/MChart.ashx?sm=YF27J7sD721J2o6mVl%2feKp%2bUTieW5DvjZnSfeBsYf6Ux6mx3IWVFKTKwZMul8bs4cMb1LvKWHwjWZopUgWdWNWD8dJFitbFKRW0h7%2bXROj8%3d&amp;cp=1|424&amp;d=0.7970928456634283"/>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9" descr="http://www.surveymonkey.net/MChart.ashx?sm=YF27J7sD721J2o6mVl%2feKp%2bUTieW5DvjZnSfeBsYf6Ux6mx3IWVFKTKwZMul8bs4cMb1LvKWHwjWZopUgWdWNWD8dJFitbFKRW0h7%2bXROj8%3d&amp;cp=1|424&amp;d=0.7970928456634283"/>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8775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Autofit/>
          </a:bodyPr>
          <a:lstStyle/>
          <a:p>
            <a:pPr algn="l"/>
            <a:r>
              <a:rPr lang="en-AU" sz="3600" dirty="0"/>
              <a:t>Need more?</a:t>
            </a:r>
            <a:endParaRPr lang="en-GB" sz="3600" dirty="0"/>
          </a:p>
        </p:txBody>
      </p:sp>
      <p:sp>
        <p:nvSpPr>
          <p:cNvPr id="3" name="TextBox 2"/>
          <p:cNvSpPr txBox="1"/>
          <p:nvPr/>
        </p:nvSpPr>
        <p:spPr>
          <a:xfrm>
            <a:off x="685800" y="1847671"/>
            <a:ext cx="8229600" cy="2862322"/>
          </a:xfrm>
          <a:prstGeom prst="rect">
            <a:avLst/>
          </a:prstGeom>
          <a:noFill/>
        </p:spPr>
        <p:txBody>
          <a:bodyPr wrap="square" rtlCol="0">
            <a:spAutoFit/>
          </a:bodyPr>
          <a:lstStyle/>
          <a:p>
            <a:r>
              <a:rPr lang="en-US" dirty="0"/>
              <a:t>You’re just viewing the highlights! </a:t>
            </a:r>
          </a:p>
          <a:p>
            <a:endParaRPr lang="en-US" dirty="0"/>
          </a:p>
          <a:p>
            <a:r>
              <a:rPr lang="en-US" dirty="0"/>
              <a:t>We have more detailed information for all name change types. If you need a specific question asked or data rearranged reach out to Easy Name Change!</a:t>
            </a:r>
          </a:p>
          <a:p>
            <a:endParaRPr lang="en-US" dirty="0"/>
          </a:p>
          <a:p>
            <a:r>
              <a:rPr lang="en-US" b="1" dirty="0"/>
              <a:t>Genevieve Dennis </a:t>
            </a:r>
          </a:p>
          <a:p>
            <a:r>
              <a:rPr lang="en-US" dirty="0"/>
              <a:t>Marketing Manager &amp; Founder</a:t>
            </a:r>
          </a:p>
          <a:p>
            <a:r>
              <a:rPr lang="en-US" dirty="0">
                <a:hlinkClick r:id="rId2"/>
              </a:rPr>
              <a:t>gen@easynamechange.com</a:t>
            </a:r>
            <a:endParaRPr lang="en-US" dirty="0"/>
          </a:p>
          <a:p>
            <a:r>
              <a:rPr lang="en-US" dirty="0"/>
              <a:t>03 9015 7699  |  0413 232 703</a:t>
            </a:r>
          </a:p>
          <a:p>
            <a:r>
              <a:rPr lang="en-US" dirty="0">
                <a:hlinkClick r:id="rId3"/>
              </a:rPr>
              <a:t>www.easynamechange.com/au</a:t>
            </a:r>
            <a:r>
              <a:rPr lang="en-US" dirty="0"/>
              <a:t> </a:t>
            </a:r>
            <a:endParaRPr lang="en-GB" dirty="0"/>
          </a:p>
        </p:txBody>
      </p:sp>
    </p:spTree>
    <p:extLst>
      <p:ext uri="{BB962C8B-B14F-4D97-AF65-F5344CB8AC3E}">
        <p14:creationId xmlns:p14="http://schemas.microsoft.com/office/powerpoint/2010/main" val="95478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1143000"/>
          </a:xfrm>
        </p:spPr>
        <p:txBody>
          <a:bodyPr>
            <a:normAutofit/>
          </a:bodyPr>
          <a:lstStyle/>
          <a:p>
            <a:pPr algn="l"/>
            <a:r>
              <a:rPr lang="en-AU" sz="3600" dirty="0">
                <a:solidFill>
                  <a:srgbClr val="002060"/>
                </a:solidFill>
              </a:rPr>
              <a:t>Name Change by Gender</a:t>
            </a:r>
            <a:endParaRPr lang="en-GB" sz="3600" dirty="0">
              <a:solidFill>
                <a:srgbClr val="002060"/>
              </a:solidFill>
            </a:endParaRPr>
          </a:p>
        </p:txBody>
      </p:sp>
      <p:sp>
        <p:nvSpPr>
          <p:cNvPr id="4" name="AutoShape 2" descr="http://www.surveymonkey.net/MChart.ashx?sm=YF27J7sD721J2o6mVl%2feKp%2bUTieW5DvjZnSfeBsYf6Ux6mx3IWVFKTKwZMul8bs4cMb1LvKWHwjWZopUgWdWNWD8dJFitbFKRW0h7%2bXROj8%3d&amp;cp=1|424&amp;d=0.797092845663428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www.surveymonkey.net/MChart.ashx?sm=YF27J7sD721J2o6mVl%2feKp%2bUTieW5DvjZnSfeBsYf6Ux6mx3IWVFKTKwZMul8bs4cMb1LvKWHwjWZopUgWdWNWD8dJFitbFKRW0h7%2bXROj8%3d&amp;cp=1|424&amp;d=0.797092845663428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http://www.surveymonkey.net/MChart.ashx?sm=YF27J7sD721J2o6mVl%2feKp%2bUTieW5DvjZnSfeBsYf6Ux6mx3IWVFKTKwZMul8bs4cMb1LvKWHwjWZopUgWdWNWD8dJFitbFKRW0h7%2bXROj8%3d&amp;cp=1|424&amp;d=0.7970928456634283"/>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9" descr="http://www.surveymonkey.net/MChart.ashx?sm=YF27J7sD721J2o6mVl%2feKp%2bUTieW5DvjZnSfeBsYf6Ux6mx3IWVFKTKwZMul8bs4cMb1LvKWHwjWZopUgWdWNWD8dJFitbFKRW0h7%2bXROj8%3d&amp;cp=1|424&amp;d=0.7970928456634283"/>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685800" y="5181600"/>
            <a:ext cx="8150225" cy="784830"/>
          </a:xfrm>
          <a:prstGeom prst="rect">
            <a:avLst/>
          </a:prstGeom>
          <a:noFill/>
        </p:spPr>
        <p:txBody>
          <a:bodyPr wrap="square" rtlCol="0">
            <a:spAutoFit/>
          </a:bodyPr>
          <a:lstStyle/>
          <a:p>
            <a:r>
              <a:rPr lang="en-AU" sz="1500" dirty="0"/>
              <a:t>In 2019 males account for 13% of all name changes, a significant increase on previous years. In 2019 we introduced non-binary gender, identifying with 2% of all respondents and 5% of legal name change respondents.</a:t>
            </a:r>
            <a:endParaRPr lang="en-GB" sz="1500" dirty="0"/>
          </a:p>
        </p:txBody>
      </p:sp>
      <p:graphicFrame>
        <p:nvGraphicFramePr>
          <p:cNvPr id="10" name="Chart 9"/>
          <p:cNvGraphicFramePr>
            <a:graphicFrameLocks/>
          </p:cNvGraphicFramePr>
          <p:nvPr>
            <p:extLst>
              <p:ext uri="{D42A27DB-BD31-4B8C-83A1-F6EECF244321}">
                <p14:modId xmlns:p14="http://schemas.microsoft.com/office/powerpoint/2010/main" val="3861252081"/>
              </p:ext>
            </p:extLst>
          </p:nvPr>
        </p:nvGraphicFramePr>
        <p:xfrm>
          <a:off x="1447800" y="1524000"/>
          <a:ext cx="62484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8A838BA4-F2E2-4CBA-8CDD-2C2D7682AD7A}"/>
              </a:ext>
            </a:extLst>
          </p:cNvPr>
          <p:cNvGraphicFramePr>
            <a:graphicFrameLocks/>
          </p:cNvGraphicFramePr>
          <p:nvPr>
            <p:extLst>
              <p:ext uri="{D42A27DB-BD31-4B8C-83A1-F6EECF244321}">
                <p14:modId xmlns:p14="http://schemas.microsoft.com/office/powerpoint/2010/main" val="1565713650"/>
              </p:ext>
            </p:extLst>
          </p:nvPr>
        </p:nvGraphicFramePr>
        <p:xfrm>
          <a:off x="1371600" y="1447800"/>
          <a:ext cx="64008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27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1143000"/>
          </a:xfrm>
        </p:spPr>
        <p:txBody>
          <a:bodyPr>
            <a:normAutofit/>
          </a:bodyPr>
          <a:lstStyle/>
          <a:p>
            <a:pPr algn="l"/>
            <a:r>
              <a:rPr lang="en-AU" sz="3600" dirty="0">
                <a:solidFill>
                  <a:srgbClr val="002060"/>
                </a:solidFill>
              </a:rPr>
              <a:t>Name change types by Gender</a:t>
            </a:r>
            <a:endParaRPr lang="en-GB" sz="3600" dirty="0">
              <a:solidFill>
                <a:srgbClr val="002060"/>
              </a:solidFill>
            </a:endParaRPr>
          </a:p>
        </p:txBody>
      </p:sp>
      <p:sp>
        <p:nvSpPr>
          <p:cNvPr id="7" name="TextBox 6"/>
          <p:cNvSpPr txBox="1"/>
          <p:nvPr/>
        </p:nvSpPr>
        <p:spPr>
          <a:xfrm>
            <a:off x="685800" y="5105400"/>
            <a:ext cx="8153400" cy="1015663"/>
          </a:xfrm>
          <a:prstGeom prst="rect">
            <a:avLst/>
          </a:prstGeom>
          <a:noFill/>
        </p:spPr>
        <p:txBody>
          <a:bodyPr wrap="square" rtlCol="0">
            <a:spAutoFit/>
          </a:bodyPr>
          <a:lstStyle/>
          <a:p>
            <a:r>
              <a:rPr lang="en-AU" sz="1500" dirty="0"/>
              <a:t>Name change is dominated by women, even for legal name change. Men are more likely to change names for reasons other than marriage, however a small number of men do change names following a change of relationship status. Typically 2% of men have taken or removed their partner’s names, as high as 5% in 2019</a:t>
            </a:r>
            <a:endParaRPr lang="en-GB" sz="1500" dirty="0"/>
          </a:p>
        </p:txBody>
      </p:sp>
      <p:sp>
        <p:nvSpPr>
          <p:cNvPr id="8" name="TextBox 7">
            <a:extLst>
              <a:ext uri="{FF2B5EF4-FFF2-40B4-BE49-F238E27FC236}">
                <a16:creationId xmlns:a16="http://schemas.microsoft.com/office/drawing/2014/main" id="{36408F71-2A49-4AC1-8855-D76B9C455262}"/>
              </a:ext>
            </a:extLst>
          </p:cNvPr>
          <p:cNvSpPr txBox="1"/>
          <p:nvPr/>
        </p:nvSpPr>
        <p:spPr>
          <a:xfrm>
            <a:off x="6477000" y="6583362"/>
            <a:ext cx="2057400" cy="246221"/>
          </a:xfrm>
          <a:prstGeom prst="rect">
            <a:avLst/>
          </a:prstGeom>
          <a:noFill/>
        </p:spPr>
        <p:txBody>
          <a:bodyPr wrap="square" rtlCol="0">
            <a:spAutoFit/>
          </a:bodyPr>
          <a:lstStyle/>
          <a:p>
            <a:pPr algn="r"/>
            <a:r>
              <a:rPr lang="en-AU" sz="1000" dirty="0"/>
              <a:t>All respondents - 2010-2019 </a:t>
            </a:r>
          </a:p>
        </p:txBody>
      </p:sp>
      <p:graphicFrame>
        <p:nvGraphicFramePr>
          <p:cNvPr id="9" name="Chart 8">
            <a:extLst>
              <a:ext uri="{FF2B5EF4-FFF2-40B4-BE49-F238E27FC236}">
                <a16:creationId xmlns:a16="http://schemas.microsoft.com/office/drawing/2014/main" id="{D09251D3-9E3F-46A7-8D00-7E3DBF5A6FA2}"/>
              </a:ext>
            </a:extLst>
          </p:cNvPr>
          <p:cNvGraphicFramePr>
            <a:graphicFrameLocks/>
          </p:cNvGraphicFramePr>
          <p:nvPr>
            <p:extLst>
              <p:ext uri="{D42A27DB-BD31-4B8C-83A1-F6EECF244321}">
                <p14:modId xmlns:p14="http://schemas.microsoft.com/office/powerpoint/2010/main" val="1268252291"/>
              </p:ext>
            </p:extLst>
          </p:nvPr>
        </p:nvGraphicFramePr>
        <p:xfrm>
          <a:off x="1790700" y="1437313"/>
          <a:ext cx="55626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890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1143000"/>
          </a:xfrm>
        </p:spPr>
        <p:txBody>
          <a:bodyPr>
            <a:normAutofit/>
          </a:bodyPr>
          <a:lstStyle/>
          <a:p>
            <a:pPr algn="l"/>
            <a:r>
              <a:rPr lang="en-AU" sz="3600" dirty="0">
                <a:solidFill>
                  <a:srgbClr val="002060"/>
                </a:solidFill>
              </a:rPr>
              <a:t>Age When Changing Names</a:t>
            </a:r>
            <a:endParaRPr lang="en-GB" sz="3600" dirty="0">
              <a:solidFill>
                <a:srgbClr val="002060"/>
              </a:solidFill>
            </a:endParaRPr>
          </a:p>
        </p:txBody>
      </p:sp>
      <p:sp>
        <p:nvSpPr>
          <p:cNvPr id="6" name="TextBox 5"/>
          <p:cNvSpPr txBox="1"/>
          <p:nvPr/>
        </p:nvSpPr>
        <p:spPr>
          <a:xfrm>
            <a:off x="685800" y="5311170"/>
            <a:ext cx="8534400" cy="784830"/>
          </a:xfrm>
          <a:prstGeom prst="rect">
            <a:avLst/>
          </a:prstGeom>
          <a:noFill/>
        </p:spPr>
        <p:txBody>
          <a:bodyPr wrap="square" rtlCol="0">
            <a:spAutoFit/>
          </a:bodyPr>
          <a:lstStyle/>
          <a:p>
            <a:r>
              <a:rPr lang="en-AU" sz="1500" dirty="0"/>
              <a:t>Two in three married name change respondents are between 25 – 34 years old. </a:t>
            </a:r>
          </a:p>
          <a:p>
            <a:r>
              <a:rPr lang="en-AU" sz="1500" dirty="0"/>
              <a:t>Two in three people reverting to their prior name are aged between 40-59 years.</a:t>
            </a:r>
          </a:p>
          <a:p>
            <a:r>
              <a:rPr lang="en-AU" sz="1500" dirty="0"/>
              <a:t>Legal name change is more spread across the years, similarly represented in all decades.</a:t>
            </a:r>
            <a:endParaRPr lang="en-GB" sz="1500" dirty="0"/>
          </a:p>
        </p:txBody>
      </p:sp>
      <p:graphicFrame>
        <p:nvGraphicFramePr>
          <p:cNvPr id="12" name="Chart 11">
            <a:extLst>
              <a:ext uri="{FF2B5EF4-FFF2-40B4-BE49-F238E27FC236}">
                <a16:creationId xmlns:a16="http://schemas.microsoft.com/office/drawing/2014/main" id="{B227A9FA-2D81-48C4-9B5C-226B59834D71}"/>
              </a:ext>
            </a:extLst>
          </p:cNvPr>
          <p:cNvGraphicFramePr>
            <a:graphicFrameLocks/>
          </p:cNvGraphicFramePr>
          <p:nvPr>
            <p:extLst>
              <p:ext uri="{D42A27DB-BD31-4B8C-83A1-F6EECF244321}">
                <p14:modId xmlns:p14="http://schemas.microsoft.com/office/powerpoint/2010/main" val="1363111089"/>
              </p:ext>
            </p:extLst>
          </p:nvPr>
        </p:nvGraphicFramePr>
        <p:xfrm>
          <a:off x="1143000" y="1417638"/>
          <a:ext cx="6781800" cy="36115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E776375-727C-48C5-8CB6-CABB4B386FEB}"/>
              </a:ext>
            </a:extLst>
          </p:cNvPr>
          <p:cNvSpPr txBox="1"/>
          <p:nvPr/>
        </p:nvSpPr>
        <p:spPr>
          <a:xfrm>
            <a:off x="6324600" y="6583362"/>
            <a:ext cx="2057400" cy="246221"/>
          </a:xfrm>
          <a:prstGeom prst="rect">
            <a:avLst/>
          </a:prstGeom>
          <a:noFill/>
        </p:spPr>
        <p:txBody>
          <a:bodyPr wrap="square" rtlCol="0">
            <a:spAutoFit/>
          </a:bodyPr>
          <a:lstStyle/>
          <a:p>
            <a:pPr algn="r"/>
            <a:r>
              <a:rPr lang="en-AU" sz="1000" dirty="0"/>
              <a:t>All respondents - 2010-2019 </a:t>
            </a:r>
          </a:p>
        </p:txBody>
      </p:sp>
    </p:spTree>
    <p:extLst>
      <p:ext uri="{BB962C8B-B14F-4D97-AF65-F5344CB8AC3E}">
        <p14:creationId xmlns:p14="http://schemas.microsoft.com/office/powerpoint/2010/main" val="368469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05FCB3-F15E-4400-852A-E5EAEB85CF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09" r="2957"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a:normAutofit/>
          </a:bodyPr>
          <a:lstStyle/>
          <a:p>
            <a:r>
              <a:rPr lang="en-AU" sz="3100" b="1">
                <a:solidFill>
                  <a:schemeClr val="tx1">
                    <a:lumMod val="85000"/>
                    <a:lumOff val="15000"/>
                  </a:schemeClr>
                </a:solidFill>
              </a:rPr>
              <a:t>Legal Name Change</a:t>
            </a:r>
            <a:endParaRPr lang="en-GB" sz="3100" b="1">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19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5FE4-4B41-4E96-8973-EA971D53D222}"/>
              </a:ext>
            </a:extLst>
          </p:cNvPr>
          <p:cNvSpPr>
            <a:spLocks noGrp="1"/>
          </p:cNvSpPr>
          <p:nvPr>
            <p:ph type="title"/>
          </p:nvPr>
        </p:nvSpPr>
        <p:spPr>
          <a:xfrm>
            <a:off x="685800" y="152400"/>
            <a:ext cx="8229600" cy="1143000"/>
          </a:xfrm>
        </p:spPr>
        <p:txBody>
          <a:bodyPr>
            <a:normAutofit/>
          </a:bodyPr>
          <a:lstStyle/>
          <a:p>
            <a:pPr algn="l"/>
            <a:r>
              <a:rPr lang="en-AU" sz="3600" dirty="0"/>
              <a:t>Legal Name Change: Summary</a:t>
            </a:r>
          </a:p>
        </p:txBody>
      </p:sp>
      <p:sp>
        <p:nvSpPr>
          <p:cNvPr id="3" name="Content Placeholder 2">
            <a:extLst>
              <a:ext uri="{FF2B5EF4-FFF2-40B4-BE49-F238E27FC236}">
                <a16:creationId xmlns:a16="http://schemas.microsoft.com/office/drawing/2014/main" id="{EE5B094E-BB89-4F79-856B-81E754C3F979}"/>
              </a:ext>
            </a:extLst>
          </p:cNvPr>
          <p:cNvSpPr>
            <a:spLocks noGrp="1"/>
          </p:cNvSpPr>
          <p:nvPr>
            <p:ph idx="4294967295"/>
          </p:nvPr>
        </p:nvSpPr>
        <p:spPr>
          <a:xfrm>
            <a:off x="685800" y="1828800"/>
            <a:ext cx="8229600" cy="4525963"/>
          </a:xfrm>
        </p:spPr>
        <p:txBody>
          <a:bodyPr>
            <a:normAutofit/>
          </a:bodyPr>
          <a:lstStyle/>
          <a:p>
            <a:r>
              <a:rPr lang="en-AU" sz="1600" dirty="0"/>
              <a:t>There’s no typical legal name change story or respondent! It’s spread across ages, genders and reasons.</a:t>
            </a:r>
          </a:p>
          <a:p>
            <a:r>
              <a:rPr lang="en-AU" sz="1600" dirty="0"/>
              <a:t>Women are overrepresented, accounting for 58% of legal name change respondents (people who legally changed names due to a change of relationship status are not in this group)</a:t>
            </a:r>
          </a:p>
          <a:p>
            <a:r>
              <a:rPr lang="en-AU" sz="1600" dirty="0"/>
              <a:t>In 2019 we had 6% of respondents attributing their name change due to their gender not suiting their name or from being transgender. In previous years we did not have enough respondents identifying gender as the motivating factor for changing names. </a:t>
            </a:r>
          </a:p>
          <a:p>
            <a:endParaRPr lang="en-AU" sz="1600" dirty="0"/>
          </a:p>
        </p:txBody>
      </p:sp>
    </p:spTree>
    <p:extLst>
      <p:ext uri="{BB962C8B-B14F-4D97-AF65-F5344CB8AC3E}">
        <p14:creationId xmlns:p14="http://schemas.microsoft.com/office/powerpoint/2010/main" val="272716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1143000"/>
          </a:xfrm>
        </p:spPr>
        <p:txBody>
          <a:bodyPr>
            <a:normAutofit/>
          </a:bodyPr>
          <a:lstStyle/>
          <a:p>
            <a:pPr algn="l"/>
            <a:r>
              <a:rPr lang="en-AU" sz="3600" dirty="0">
                <a:solidFill>
                  <a:srgbClr val="002060"/>
                </a:solidFill>
              </a:rPr>
              <a:t>Legal Name Change by Gender</a:t>
            </a:r>
            <a:endParaRPr lang="en-GB" sz="3600" dirty="0">
              <a:solidFill>
                <a:srgbClr val="002060"/>
              </a:solidFill>
            </a:endParaRPr>
          </a:p>
        </p:txBody>
      </p:sp>
      <p:sp>
        <p:nvSpPr>
          <p:cNvPr id="3" name="AutoShape 2" descr="http://www.surveymonkey.net/MChart.ashx?sm=YF27J7sD721J2o6mVl%2feKp%2bUTieW5DvjZnSfeBsYf6WfU8NjTzHdiCTzON5Eoa7C0aHgKknnEGuaJXXN%2fjVmQPUulAtquIxm7%2fpw6nHIu6bIG1S9nXFVKf%2f%2bZDXvfbSc&amp;cp=1%7C424&amp;d=0.877745032488290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685800" y="5029200"/>
            <a:ext cx="8001000" cy="1246495"/>
          </a:xfrm>
          <a:prstGeom prst="rect">
            <a:avLst/>
          </a:prstGeom>
          <a:noFill/>
        </p:spPr>
        <p:txBody>
          <a:bodyPr wrap="square" rtlCol="0">
            <a:spAutoFit/>
          </a:bodyPr>
          <a:lstStyle/>
          <a:p>
            <a:r>
              <a:rPr lang="en-AU" sz="1500" dirty="0"/>
              <a:t>Women are over represented with legal name change.  (Note: this sample excludes people undertaking a legal name change that originates from marriage or divorce.)</a:t>
            </a:r>
          </a:p>
          <a:p>
            <a:endParaRPr lang="en-AU" sz="1500" dirty="0"/>
          </a:p>
          <a:p>
            <a:r>
              <a:rPr lang="en-AU" sz="1500" dirty="0"/>
              <a:t>We introduced a new gender in 2019. 5% of our 2019 legal name change respondents identified as ‘Non-binary’(excluded from 2010-19 summary above)</a:t>
            </a:r>
          </a:p>
        </p:txBody>
      </p:sp>
      <p:graphicFrame>
        <p:nvGraphicFramePr>
          <p:cNvPr id="6" name="Chart 5">
            <a:extLst>
              <a:ext uri="{FF2B5EF4-FFF2-40B4-BE49-F238E27FC236}">
                <a16:creationId xmlns:a16="http://schemas.microsoft.com/office/drawing/2014/main" id="{39744636-5A5C-45B0-B890-E56997963538}"/>
              </a:ext>
            </a:extLst>
          </p:cNvPr>
          <p:cNvGraphicFramePr>
            <a:graphicFrameLocks/>
          </p:cNvGraphicFramePr>
          <p:nvPr>
            <p:extLst>
              <p:ext uri="{D42A27DB-BD31-4B8C-83A1-F6EECF244321}">
                <p14:modId xmlns:p14="http://schemas.microsoft.com/office/powerpoint/2010/main" val="791140150"/>
              </p:ext>
            </p:extLst>
          </p:nvPr>
        </p:nvGraphicFramePr>
        <p:xfrm>
          <a:off x="1981200" y="1565805"/>
          <a:ext cx="5334000" cy="31110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24EF484-A00D-4BBA-8A59-ED74C0BD12EC}"/>
              </a:ext>
            </a:extLst>
          </p:cNvPr>
          <p:cNvSpPr txBox="1"/>
          <p:nvPr/>
        </p:nvSpPr>
        <p:spPr>
          <a:xfrm>
            <a:off x="5029200" y="6583362"/>
            <a:ext cx="3429000" cy="261610"/>
          </a:xfrm>
          <a:prstGeom prst="rect">
            <a:avLst/>
          </a:prstGeom>
          <a:noFill/>
        </p:spPr>
        <p:txBody>
          <a:bodyPr wrap="square" rtlCol="0">
            <a:spAutoFit/>
          </a:bodyPr>
          <a:lstStyle/>
          <a:p>
            <a:pPr algn="r"/>
            <a:r>
              <a:rPr lang="en-AU" sz="1050" dirty="0"/>
              <a:t>All legal name change respondents:  2010-2019</a:t>
            </a:r>
          </a:p>
        </p:txBody>
      </p:sp>
    </p:spTree>
    <p:extLst>
      <p:ext uri="{BB962C8B-B14F-4D97-AF65-F5344CB8AC3E}">
        <p14:creationId xmlns:p14="http://schemas.microsoft.com/office/powerpoint/2010/main" val="280405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1143000"/>
          </a:xfrm>
        </p:spPr>
        <p:txBody>
          <a:bodyPr>
            <a:noAutofit/>
          </a:bodyPr>
          <a:lstStyle/>
          <a:p>
            <a:pPr algn="l"/>
            <a:r>
              <a:rPr lang="en-AU" sz="3200" dirty="0">
                <a:solidFill>
                  <a:srgbClr val="002060"/>
                </a:solidFill>
              </a:rPr>
              <a:t>Adult Legal Name Change Respondent by Age</a:t>
            </a:r>
            <a:endParaRPr lang="en-GB" sz="3200" dirty="0">
              <a:solidFill>
                <a:srgbClr val="002060"/>
              </a:solidFill>
            </a:endParaRPr>
          </a:p>
        </p:txBody>
      </p:sp>
      <p:sp>
        <p:nvSpPr>
          <p:cNvPr id="4" name="TextBox 3"/>
          <p:cNvSpPr txBox="1"/>
          <p:nvPr/>
        </p:nvSpPr>
        <p:spPr>
          <a:xfrm>
            <a:off x="685800" y="5498068"/>
            <a:ext cx="8458200" cy="369332"/>
          </a:xfrm>
          <a:prstGeom prst="rect">
            <a:avLst/>
          </a:prstGeom>
          <a:noFill/>
        </p:spPr>
        <p:txBody>
          <a:bodyPr wrap="square" rtlCol="0">
            <a:spAutoFit/>
          </a:bodyPr>
          <a:lstStyle/>
          <a:p>
            <a:r>
              <a:rPr lang="en-AU" dirty="0"/>
              <a:t>Legal Name Change is undertaken by people across all ages.</a:t>
            </a:r>
          </a:p>
        </p:txBody>
      </p:sp>
      <p:graphicFrame>
        <p:nvGraphicFramePr>
          <p:cNvPr id="5" name="Chart 4">
            <a:extLst>
              <a:ext uri="{FF2B5EF4-FFF2-40B4-BE49-F238E27FC236}">
                <a16:creationId xmlns:a16="http://schemas.microsoft.com/office/drawing/2014/main" id="{0FFF7184-F1E7-4E15-9131-623526321574}"/>
              </a:ext>
            </a:extLst>
          </p:cNvPr>
          <p:cNvGraphicFramePr>
            <a:graphicFrameLocks/>
          </p:cNvGraphicFramePr>
          <p:nvPr>
            <p:extLst>
              <p:ext uri="{D42A27DB-BD31-4B8C-83A1-F6EECF244321}">
                <p14:modId xmlns:p14="http://schemas.microsoft.com/office/powerpoint/2010/main" val="1525382785"/>
              </p:ext>
            </p:extLst>
          </p:nvPr>
        </p:nvGraphicFramePr>
        <p:xfrm>
          <a:off x="1524000" y="1600200"/>
          <a:ext cx="6096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F1D4085-49A1-4DAC-8BFF-0C619DA26275}"/>
              </a:ext>
            </a:extLst>
          </p:cNvPr>
          <p:cNvSpPr txBox="1"/>
          <p:nvPr/>
        </p:nvSpPr>
        <p:spPr>
          <a:xfrm>
            <a:off x="5105400" y="6583362"/>
            <a:ext cx="3429000" cy="246221"/>
          </a:xfrm>
          <a:prstGeom prst="rect">
            <a:avLst/>
          </a:prstGeom>
          <a:noFill/>
        </p:spPr>
        <p:txBody>
          <a:bodyPr wrap="square" rtlCol="0">
            <a:spAutoFit/>
          </a:bodyPr>
          <a:lstStyle/>
          <a:p>
            <a:pPr algn="r"/>
            <a:r>
              <a:rPr lang="en-AU" sz="1000" dirty="0"/>
              <a:t>All legal name change respondents – 2010-2019</a:t>
            </a:r>
          </a:p>
        </p:txBody>
      </p:sp>
    </p:spTree>
    <p:extLst>
      <p:ext uri="{BB962C8B-B14F-4D97-AF65-F5344CB8AC3E}">
        <p14:creationId xmlns:p14="http://schemas.microsoft.com/office/powerpoint/2010/main" val="1751217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2355</Words>
  <Application>Microsoft Office PowerPoint</Application>
  <PresentationFormat>On-screen Show (4:3)</PresentationFormat>
  <Paragraphs>123</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Who is changing names and why?  Reviewing a decade of name change trends: 2010 - 2019</vt:lpstr>
      <vt:lpstr>Name Change Highlights: 2010-2020</vt:lpstr>
      <vt:lpstr>Name Change by Gender</vt:lpstr>
      <vt:lpstr>Name change types by Gender</vt:lpstr>
      <vt:lpstr>Age When Changing Names</vt:lpstr>
      <vt:lpstr>Legal Name Change</vt:lpstr>
      <vt:lpstr>Legal Name Change: Summary</vt:lpstr>
      <vt:lpstr>Legal Name Change by Gender</vt:lpstr>
      <vt:lpstr>Adult Legal Name Change Respondent by Age</vt:lpstr>
      <vt:lpstr>Reasons for legally changing names</vt:lpstr>
      <vt:lpstr>What names do people change?</vt:lpstr>
      <vt:lpstr>Legal Name Change: Feeling good about your choice.</vt:lpstr>
      <vt:lpstr>Stories with media approval (Legal name change p1)</vt:lpstr>
      <vt:lpstr>Stories with media approval (Legal name change p2)</vt:lpstr>
      <vt:lpstr>Transgender: Stories with media approval  </vt:lpstr>
      <vt:lpstr>REVERTING TO FORMER NAME Divorce, separation &amp; reverting to former name</vt:lpstr>
      <vt:lpstr>Reverting to Prior Name: Summary</vt:lpstr>
      <vt:lpstr>MARRIED NAME CHANGE</vt:lpstr>
      <vt:lpstr>Married Name Change: Summary</vt:lpstr>
      <vt:lpstr>Need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changing names and why?  Reviewing a decade of name change trends: 2010 - 2019</dc:title>
  <dc:creator>Gen Dennis</dc:creator>
  <cp:lastModifiedBy>Gen Dennis</cp:lastModifiedBy>
  <cp:revision>27</cp:revision>
  <dcterms:created xsi:type="dcterms:W3CDTF">2019-12-18T02:46:47Z</dcterms:created>
  <dcterms:modified xsi:type="dcterms:W3CDTF">2020-02-03T05:43:31Z</dcterms:modified>
</cp:coreProperties>
</file>